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1.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1"/>
  </p:notesMasterIdLst>
  <p:sldIdLst>
    <p:sldId id="973" r:id="rId2"/>
    <p:sldId id="966" r:id="rId3"/>
    <p:sldId id="619" r:id="rId4"/>
    <p:sldId id="648" r:id="rId5"/>
    <p:sldId id="627" r:id="rId6"/>
    <p:sldId id="260" r:id="rId7"/>
    <p:sldId id="1006" r:id="rId8"/>
    <p:sldId id="1009" r:id="rId9"/>
    <p:sldId id="1007" r:id="rId10"/>
    <p:sldId id="269" r:id="rId11"/>
    <p:sldId id="267" r:id="rId12"/>
    <p:sldId id="1010" r:id="rId13"/>
    <p:sldId id="1012" r:id="rId14"/>
    <p:sldId id="472" r:id="rId15"/>
    <p:sldId id="1017" r:id="rId16"/>
    <p:sldId id="261" r:id="rId17"/>
    <p:sldId id="262" r:id="rId18"/>
    <p:sldId id="1013" r:id="rId19"/>
    <p:sldId id="1014" r:id="rId20"/>
    <p:sldId id="1015" r:id="rId21"/>
    <p:sldId id="263" r:id="rId22"/>
    <p:sldId id="264" r:id="rId23"/>
    <p:sldId id="1016" r:id="rId24"/>
    <p:sldId id="276" r:id="rId25"/>
    <p:sldId id="279" r:id="rId26"/>
    <p:sldId id="281" r:id="rId27"/>
    <p:sldId id="589" r:id="rId28"/>
    <p:sldId id="590" r:id="rId29"/>
    <p:sldId id="599" r:id="rId30"/>
    <p:sldId id="583" r:id="rId31"/>
    <p:sldId id="270" r:id="rId32"/>
    <p:sldId id="272" r:id="rId33"/>
    <p:sldId id="447" r:id="rId34"/>
    <p:sldId id="502" r:id="rId35"/>
    <p:sldId id="1021" r:id="rId36"/>
    <p:sldId id="375" r:id="rId37"/>
    <p:sldId id="501" r:id="rId38"/>
    <p:sldId id="1018" r:id="rId39"/>
    <p:sldId id="377" r:id="rId40"/>
    <p:sldId id="448" r:id="rId41"/>
    <p:sldId id="388" r:id="rId42"/>
    <p:sldId id="311" r:id="rId43"/>
    <p:sldId id="491" r:id="rId44"/>
    <p:sldId id="376" r:id="rId45"/>
    <p:sldId id="381" r:id="rId46"/>
    <p:sldId id="379" r:id="rId47"/>
    <p:sldId id="455" r:id="rId48"/>
    <p:sldId id="1019" r:id="rId49"/>
    <p:sldId id="1020" r:id="rId5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ry Miller" initials="GM" lastIdx="31" clrIdx="0"/>
  <p:cmAuthor id="2" name="Gary Miller" initials="GM [2]" lastIdx="3" clrIdx="1"/>
  <p:cmAuthor id="3" name="Michael" initials="M" lastIdx="2" clrIdx="2">
    <p:extLst>
      <p:ext uri="{19B8F6BF-5375-455C-9EA6-DF929625EA0E}">
        <p15:presenceInfo xmlns:p15="http://schemas.microsoft.com/office/powerpoint/2012/main" userId="Micha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ED7"/>
          </a:solidFill>
        </a:fill>
      </a:tcStyle>
    </a:wholeTbl>
    <a:band2H>
      <a:tcTxStyle/>
      <a:tcStyle>
        <a:tcBdr/>
        <a:fill>
          <a:solidFill>
            <a:srgbClr val="E6E8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8D0CD"/>
          </a:solidFill>
        </a:fill>
      </a:tcStyle>
    </a:wholeTbl>
    <a:band2H>
      <a:tcTxStyle/>
      <a:tcStyle>
        <a:tcBdr/>
        <a:fill>
          <a:solidFill>
            <a:srgbClr val="EDE9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CDFD9"/>
          </a:solidFill>
        </a:fill>
      </a:tcStyle>
    </a:wholeTbl>
    <a:band2H>
      <a:tcTxStyle/>
      <a:tcStyle>
        <a:tcBdr/>
        <a:fill>
          <a:solidFill>
            <a:srgbClr val="EEF0ED"/>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04" d="100"/>
          <a:sy n="104" d="100"/>
        </p:scale>
        <p:origin x="232" y="56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9-26T17:27:56.090" idx="13">
    <p:pos x="10" y="10"/>
    <p:text>I need to put an image on this page.</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DE1D58-8EB9-4F5A-AA90-C0E0FCA42600}" type="doc">
      <dgm:prSet loTypeId="urn:microsoft.com/office/officeart/2005/8/layout/vProcess5" loCatId="process" qsTypeId="urn:microsoft.com/office/officeart/2005/8/quickstyle/simple4" qsCatId="simple" csTypeId="urn:microsoft.com/office/officeart/2005/8/colors/accent1_2" csCatId="accent1" phldr="1"/>
      <dgm:spPr/>
      <dgm:t>
        <a:bodyPr/>
        <a:lstStyle/>
        <a:p>
          <a:endParaRPr lang="en-US"/>
        </a:p>
      </dgm:t>
    </dgm:pt>
    <dgm:pt modelId="{5C459A47-534F-43A2-8733-E59A7EDC4666}">
      <dgm:prSet/>
      <dgm:spPr/>
      <dgm:t>
        <a:bodyPr/>
        <a:lstStyle/>
        <a:p>
          <a:r>
            <a:rPr lang="en-US" dirty="0"/>
            <a:t>70 year old male</a:t>
          </a:r>
        </a:p>
      </dgm:t>
    </dgm:pt>
    <dgm:pt modelId="{C767B637-4C17-4548-AE53-0D29A3758194}" type="sibTrans" cxnId="{36635E8C-4EEA-4B1C-86C1-81D7C5466687}">
      <dgm:prSet/>
      <dgm:spPr/>
      <dgm:t>
        <a:bodyPr/>
        <a:lstStyle/>
        <a:p>
          <a:endParaRPr lang="en-US"/>
        </a:p>
      </dgm:t>
    </dgm:pt>
    <dgm:pt modelId="{B66078A7-3215-4A56-83EA-D99D81CFAAF5}" type="parTrans" cxnId="{36635E8C-4EEA-4B1C-86C1-81D7C5466687}">
      <dgm:prSet/>
      <dgm:spPr/>
      <dgm:t>
        <a:bodyPr/>
        <a:lstStyle/>
        <a:p>
          <a:endParaRPr lang="en-US"/>
        </a:p>
      </dgm:t>
    </dgm:pt>
    <dgm:pt modelId="{ADD241C6-4B56-4080-ABA0-080662D4E641}">
      <dgm:prSet/>
      <dgm:spPr/>
      <dgm:t>
        <a:bodyPr/>
        <a:lstStyle/>
        <a:p>
          <a:r>
            <a:rPr lang="en-US" dirty="0"/>
            <a:t>Before: Spirometry</a:t>
          </a:r>
          <a:r>
            <a:rPr lang="en-US" baseline="0" dirty="0"/>
            <a:t> Function 45% </a:t>
          </a:r>
          <a:endParaRPr lang="en-US" dirty="0"/>
        </a:p>
      </dgm:t>
    </dgm:pt>
    <dgm:pt modelId="{C299640E-ACC0-46E7-973F-33F3C04AFC36}" type="sibTrans" cxnId="{07AB5921-3BF4-44DE-9A22-B7A614C47A44}">
      <dgm:prSet/>
      <dgm:spPr/>
      <dgm:t>
        <a:bodyPr/>
        <a:lstStyle/>
        <a:p>
          <a:endParaRPr lang="en-US"/>
        </a:p>
      </dgm:t>
    </dgm:pt>
    <dgm:pt modelId="{0E263B43-A2B7-484E-BB04-739BEB7A40E8}" type="parTrans" cxnId="{07AB5921-3BF4-44DE-9A22-B7A614C47A44}">
      <dgm:prSet/>
      <dgm:spPr/>
      <dgm:t>
        <a:bodyPr/>
        <a:lstStyle/>
        <a:p>
          <a:endParaRPr lang="en-US"/>
        </a:p>
      </dgm:t>
    </dgm:pt>
    <dgm:pt modelId="{68460101-06E8-4695-80ED-B003D452265E}">
      <dgm:prSet/>
      <dgm:spPr/>
      <dgm:t>
        <a:bodyPr/>
        <a:lstStyle/>
        <a:p>
          <a:r>
            <a:rPr lang="en-US" dirty="0"/>
            <a:t>  After : Spirometry Function 54%</a:t>
          </a:r>
        </a:p>
      </dgm:t>
    </dgm:pt>
    <dgm:pt modelId="{BA3008B4-2FB3-45AB-BEC8-EB3CDDB3EA19}" type="sibTrans" cxnId="{A46B6162-D6AA-4BD2-AC02-08162990CAA5}">
      <dgm:prSet/>
      <dgm:spPr/>
      <dgm:t>
        <a:bodyPr/>
        <a:lstStyle/>
        <a:p>
          <a:endParaRPr lang="en-US"/>
        </a:p>
      </dgm:t>
    </dgm:pt>
    <dgm:pt modelId="{A150340A-DBF7-434F-BE08-3BC2DDEFF66C}" type="parTrans" cxnId="{A46B6162-D6AA-4BD2-AC02-08162990CAA5}">
      <dgm:prSet/>
      <dgm:spPr/>
      <dgm:t>
        <a:bodyPr/>
        <a:lstStyle/>
        <a:p>
          <a:endParaRPr lang="en-US"/>
        </a:p>
      </dgm:t>
    </dgm:pt>
    <dgm:pt modelId="{F53E3957-8BD6-49AD-845F-3DD82B2B94E4}">
      <dgm:prSet/>
      <dgm:spPr/>
      <dgm:t>
        <a:bodyPr/>
        <a:lstStyle/>
        <a:p>
          <a:r>
            <a:rPr lang="en-US" dirty="0"/>
            <a:t>Now can walk 45 minutes versus  10 minutes</a:t>
          </a:r>
        </a:p>
      </dgm:t>
    </dgm:pt>
    <dgm:pt modelId="{D6E15D03-DBD8-4ABA-BAA3-523F43676F95}" type="sibTrans" cxnId="{A3779A77-0164-4676-9560-849976B693C1}">
      <dgm:prSet/>
      <dgm:spPr/>
      <dgm:t>
        <a:bodyPr/>
        <a:lstStyle/>
        <a:p>
          <a:endParaRPr lang="en-US"/>
        </a:p>
      </dgm:t>
    </dgm:pt>
    <dgm:pt modelId="{5783FD1F-C0F2-4AF5-B511-D74DE8BF8CDB}" type="parTrans" cxnId="{A3779A77-0164-4676-9560-849976B693C1}">
      <dgm:prSet/>
      <dgm:spPr/>
      <dgm:t>
        <a:bodyPr/>
        <a:lstStyle/>
        <a:p>
          <a:endParaRPr lang="en-US"/>
        </a:p>
      </dgm:t>
    </dgm:pt>
    <dgm:pt modelId="{14E52270-DB4F-444B-83B8-EB74252922B9}" type="pres">
      <dgm:prSet presAssocID="{84DE1D58-8EB9-4F5A-AA90-C0E0FCA42600}" presName="outerComposite" presStyleCnt="0">
        <dgm:presLayoutVars>
          <dgm:chMax val="5"/>
          <dgm:dir/>
          <dgm:resizeHandles val="exact"/>
        </dgm:presLayoutVars>
      </dgm:prSet>
      <dgm:spPr/>
    </dgm:pt>
    <dgm:pt modelId="{EF275A32-103D-A348-888C-C66561E5AC33}" type="pres">
      <dgm:prSet presAssocID="{84DE1D58-8EB9-4F5A-AA90-C0E0FCA42600}" presName="dummyMaxCanvas" presStyleCnt="0">
        <dgm:presLayoutVars/>
      </dgm:prSet>
      <dgm:spPr/>
    </dgm:pt>
    <dgm:pt modelId="{8158B8DC-667A-2D4F-989A-131328A57406}" type="pres">
      <dgm:prSet presAssocID="{84DE1D58-8EB9-4F5A-AA90-C0E0FCA42600}" presName="FourNodes_1" presStyleLbl="node1" presStyleIdx="0" presStyleCnt="4">
        <dgm:presLayoutVars>
          <dgm:bulletEnabled val="1"/>
        </dgm:presLayoutVars>
      </dgm:prSet>
      <dgm:spPr/>
    </dgm:pt>
    <dgm:pt modelId="{8441B0FA-D869-914A-8C73-A24AA149440B}" type="pres">
      <dgm:prSet presAssocID="{84DE1D58-8EB9-4F5A-AA90-C0E0FCA42600}" presName="FourNodes_2" presStyleLbl="node1" presStyleIdx="1" presStyleCnt="4">
        <dgm:presLayoutVars>
          <dgm:bulletEnabled val="1"/>
        </dgm:presLayoutVars>
      </dgm:prSet>
      <dgm:spPr/>
    </dgm:pt>
    <dgm:pt modelId="{6E3F34A9-A9BD-804F-AB50-339ED3B2E609}" type="pres">
      <dgm:prSet presAssocID="{84DE1D58-8EB9-4F5A-AA90-C0E0FCA42600}" presName="FourNodes_3" presStyleLbl="node1" presStyleIdx="2" presStyleCnt="4">
        <dgm:presLayoutVars>
          <dgm:bulletEnabled val="1"/>
        </dgm:presLayoutVars>
      </dgm:prSet>
      <dgm:spPr/>
    </dgm:pt>
    <dgm:pt modelId="{5B24B71F-9C74-A948-97CA-D003A8332A54}" type="pres">
      <dgm:prSet presAssocID="{84DE1D58-8EB9-4F5A-AA90-C0E0FCA42600}" presName="FourNodes_4" presStyleLbl="node1" presStyleIdx="3" presStyleCnt="4">
        <dgm:presLayoutVars>
          <dgm:bulletEnabled val="1"/>
        </dgm:presLayoutVars>
      </dgm:prSet>
      <dgm:spPr/>
    </dgm:pt>
    <dgm:pt modelId="{0D1BBB9F-CCD2-204E-96DA-7CE1BE2D1F10}" type="pres">
      <dgm:prSet presAssocID="{84DE1D58-8EB9-4F5A-AA90-C0E0FCA42600}" presName="FourConn_1-2" presStyleLbl="fgAccFollowNode1" presStyleIdx="0" presStyleCnt="3">
        <dgm:presLayoutVars>
          <dgm:bulletEnabled val="1"/>
        </dgm:presLayoutVars>
      </dgm:prSet>
      <dgm:spPr/>
    </dgm:pt>
    <dgm:pt modelId="{B0F1A77F-DBAB-D147-9D13-72829762ABA2}" type="pres">
      <dgm:prSet presAssocID="{84DE1D58-8EB9-4F5A-AA90-C0E0FCA42600}" presName="FourConn_2-3" presStyleLbl="fgAccFollowNode1" presStyleIdx="1" presStyleCnt="3">
        <dgm:presLayoutVars>
          <dgm:bulletEnabled val="1"/>
        </dgm:presLayoutVars>
      </dgm:prSet>
      <dgm:spPr/>
    </dgm:pt>
    <dgm:pt modelId="{04D656FB-4841-114D-B738-3C37220C2E35}" type="pres">
      <dgm:prSet presAssocID="{84DE1D58-8EB9-4F5A-AA90-C0E0FCA42600}" presName="FourConn_3-4" presStyleLbl="fgAccFollowNode1" presStyleIdx="2" presStyleCnt="3">
        <dgm:presLayoutVars>
          <dgm:bulletEnabled val="1"/>
        </dgm:presLayoutVars>
      </dgm:prSet>
      <dgm:spPr/>
    </dgm:pt>
    <dgm:pt modelId="{0DD8D9C5-C582-534D-8622-5BFD3EDFC3AF}" type="pres">
      <dgm:prSet presAssocID="{84DE1D58-8EB9-4F5A-AA90-C0E0FCA42600}" presName="FourNodes_1_text" presStyleLbl="node1" presStyleIdx="3" presStyleCnt="4">
        <dgm:presLayoutVars>
          <dgm:bulletEnabled val="1"/>
        </dgm:presLayoutVars>
      </dgm:prSet>
      <dgm:spPr/>
    </dgm:pt>
    <dgm:pt modelId="{CE40479B-1AC1-684B-8F21-06E307DB73DB}" type="pres">
      <dgm:prSet presAssocID="{84DE1D58-8EB9-4F5A-AA90-C0E0FCA42600}" presName="FourNodes_2_text" presStyleLbl="node1" presStyleIdx="3" presStyleCnt="4">
        <dgm:presLayoutVars>
          <dgm:bulletEnabled val="1"/>
        </dgm:presLayoutVars>
      </dgm:prSet>
      <dgm:spPr/>
    </dgm:pt>
    <dgm:pt modelId="{E4739BDB-1588-3E44-85C8-60B32EEA58E7}" type="pres">
      <dgm:prSet presAssocID="{84DE1D58-8EB9-4F5A-AA90-C0E0FCA42600}" presName="FourNodes_3_text" presStyleLbl="node1" presStyleIdx="3" presStyleCnt="4">
        <dgm:presLayoutVars>
          <dgm:bulletEnabled val="1"/>
        </dgm:presLayoutVars>
      </dgm:prSet>
      <dgm:spPr/>
    </dgm:pt>
    <dgm:pt modelId="{2E91C264-BC7E-B74B-8957-174B659780CB}" type="pres">
      <dgm:prSet presAssocID="{84DE1D58-8EB9-4F5A-AA90-C0E0FCA42600}" presName="FourNodes_4_text" presStyleLbl="node1" presStyleIdx="3" presStyleCnt="4">
        <dgm:presLayoutVars>
          <dgm:bulletEnabled val="1"/>
        </dgm:presLayoutVars>
      </dgm:prSet>
      <dgm:spPr/>
    </dgm:pt>
  </dgm:ptLst>
  <dgm:cxnLst>
    <dgm:cxn modelId="{0530E401-1EC9-0440-B709-F26ABFCF79A1}" type="presOf" srcId="{68460101-06E8-4695-80ED-B003D452265E}" destId="{E4739BDB-1588-3E44-85C8-60B32EEA58E7}" srcOrd="1" destOrd="0" presId="urn:microsoft.com/office/officeart/2005/8/layout/vProcess5"/>
    <dgm:cxn modelId="{AA21EC01-FD64-9B4C-A09B-C99E2B81D310}" type="presOf" srcId="{F53E3957-8BD6-49AD-845F-3DD82B2B94E4}" destId="{2E91C264-BC7E-B74B-8957-174B659780CB}" srcOrd="1" destOrd="0" presId="urn:microsoft.com/office/officeart/2005/8/layout/vProcess5"/>
    <dgm:cxn modelId="{307D5D18-CB5C-B24D-B075-8E3FAEAC7AE3}" type="presOf" srcId="{C299640E-ACC0-46E7-973F-33F3C04AFC36}" destId="{B0F1A77F-DBAB-D147-9D13-72829762ABA2}" srcOrd="0" destOrd="0" presId="urn:microsoft.com/office/officeart/2005/8/layout/vProcess5"/>
    <dgm:cxn modelId="{10670F20-216E-3D45-A305-1237620C22A7}" type="presOf" srcId="{68460101-06E8-4695-80ED-B003D452265E}" destId="{6E3F34A9-A9BD-804F-AB50-339ED3B2E609}" srcOrd="0" destOrd="0" presId="urn:microsoft.com/office/officeart/2005/8/layout/vProcess5"/>
    <dgm:cxn modelId="{07AB5921-3BF4-44DE-9A22-B7A614C47A44}" srcId="{84DE1D58-8EB9-4F5A-AA90-C0E0FCA42600}" destId="{ADD241C6-4B56-4080-ABA0-080662D4E641}" srcOrd="1" destOrd="0" parTransId="{0E263B43-A2B7-484E-BB04-739BEB7A40E8}" sibTransId="{C299640E-ACC0-46E7-973F-33F3C04AFC36}"/>
    <dgm:cxn modelId="{327A522D-A479-E54A-9A5D-539E49F1658C}" type="presOf" srcId="{ADD241C6-4B56-4080-ABA0-080662D4E641}" destId="{8441B0FA-D869-914A-8C73-A24AA149440B}" srcOrd="0" destOrd="0" presId="urn:microsoft.com/office/officeart/2005/8/layout/vProcess5"/>
    <dgm:cxn modelId="{01B02D30-BDC7-D145-B67F-582D96DDF9F8}" type="presOf" srcId="{5C459A47-534F-43A2-8733-E59A7EDC4666}" destId="{8158B8DC-667A-2D4F-989A-131328A57406}" srcOrd="0" destOrd="0" presId="urn:microsoft.com/office/officeart/2005/8/layout/vProcess5"/>
    <dgm:cxn modelId="{4990B73F-BCD1-794B-9948-7E4E58D74C27}" type="presOf" srcId="{ADD241C6-4B56-4080-ABA0-080662D4E641}" destId="{CE40479B-1AC1-684B-8F21-06E307DB73DB}" srcOrd="1" destOrd="0" presId="urn:microsoft.com/office/officeart/2005/8/layout/vProcess5"/>
    <dgm:cxn modelId="{A46B6162-D6AA-4BD2-AC02-08162990CAA5}" srcId="{84DE1D58-8EB9-4F5A-AA90-C0E0FCA42600}" destId="{68460101-06E8-4695-80ED-B003D452265E}" srcOrd="2" destOrd="0" parTransId="{A150340A-DBF7-434F-BE08-3BC2DDEFF66C}" sibTransId="{BA3008B4-2FB3-45AB-BEC8-EB3CDDB3EA19}"/>
    <dgm:cxn modelId="{A3779A77-0164-4676-9560-849976B693C1}" srcId="{84DE1D58-8EB9-4F5A-AA90-C0E0FCA42600}" destId="{F53E3957-8BD6-49AD-845F-3DD82B2B94E4}" srcOrd="3" destOrd="0" parTransId="{5783FD1F-C0F2-4AF5-B511-D74DE8BF8CDB}" sibTransId="{D6E15D03-DBD8-4ABA-BAA3-523F43676F95}"/>
    <dgm:cxn modelId="{36635E8C-4EEA-4B1C-86C1-81D7C5466687}" srcId="{84DE1D58-8EB9-4F5A-AA90-C0E0FCA42600}" destId="{5C459A47-534F-43A2-8733-E59A7EDC4666}" srcOrd="0" destOrd="0" parTransId="{B66078A7-3215-4A56-83EA-D99D81CFAAF5}" sibTransId="{C767B637-4C17-4548-AE53-0D29A3758194}"/>
    <dgm:cxn modelId="{0348F8A6-95F4-8E4D-B971-0A9E6CD37FB2}" type="presOf" srcId="{BA3008B4-2FB3-45AB-BEC8-EB3CDDB3EA19}" destId="{04D656FB-4841-114D-B738-3C37220C2E35}" srcOrd="0" destOrd="0" presId="urn:microsoft.com/office/officeart/2005/8/layout/vProcess5"/>
    <dgm:cxn modelId="{30F64BB0-3E5C-5846-835A-58F7AEC863C3}" type="presOf" srcId="{F53E3957-8BD6-49AD-845F-3DD82B2B94E4}" destId="{5B24B71F-9C74-A948-97CA-D003A8332A54}" srcOrd="0" destOrd="0" presId="urn:microsoft.com/office/officeart/2005/8/layout/vProcess5"/>
    <dgm:cxn modelId="{AC5223B3-29F2-424B-9EDE-91FF05FE9839}" type="presOf" srcId="{C767B637-4C17-4548-AE53-0D29A3758194}" destId="{0D1BBB9F-CCD2-204E-96DA-7CE1BE2D1F10}" srcOrd="0" destOrd="0" presId="urn:microsoft.com/office/officeart/2005/8/layout/vProcess5"/>
    <dgm:cxn modelId="{86C9ABE6-D13D-8F48-A5A1-D56CE997852A}" type="presOf" srcId="{5C459A47-534F-43A2-8733-E59A7EDC4666}" destId="{0DD8D9C5-C582-534D-8622-5BFD3EDFC3AF}" srcOrd="1" destOrd="0" presId="urn:microsoft.com/office/officeart/2005/8/layout/vProcess5"/>
    <dgm:cxn modelId="{286043F9-B557-8F49-BD17-4E60011749AC}" type="presOf" srcId="{84DE1D58-8EB9-4F5A-AA90-C0E0FCA42600}" destId="{14E52270-DB4F-444B-83B8-EB74252922B9}" srcOrd="0" destOrd="0" presId="urn:microsoft.com/office/officeart/2005/8/layout/vProcess5"/>
    <dgm:cxn modelId="{5AA7F1A3-ACB0-B24B-A966-0749441C1545}" type="presParOf" srcId="{14E52270-DB4F-444B-83B8-EB74252922B9}" destId="{EF275A32-103D-A348-888C-C66561E5AC33}" srcOrd="0" destOrd="0" presId="urn:microsoft.com/office/officeart/2005/8/layout/vProcess5"/>
    <dgm:cxn modelId="{94A33387-7A95-764B-96F8-CA6897AFC57C}" type="presParOf" srcId="{14E52270-DB4F-444B-83B8-EB74252922B9}" destId="{8158B8DC-667A-2D4F-989A-131328A57406}" srcOrd="1" destOrd="0" presId="urn:microsoft.com/office/officeart/2005/8/layout/vProcess5"/>
    <dgm:cxn modelId="{9DA9C9C6-7353-2748-9432-60989ABAB27C}" type="presParOf" srcId="{14E52270-DB4F-444B-83B8-EB74252922B9}" destId="{8441B0FA-D869-914A-8C73-A24AA149440B}" srcOrd="2" destOrd="0" presId="urn:microsoft.com/office/officeart/2005/8/layout/vProcess5"/>
    <dgm:cxn modelId="{2BE15431-1452-4447-AB26-8FDA30843D33}" type="presParOf" srcId="{14E52270-DB4F-444B-83B8-EB74252922B9}" destId="{6E3F34A9-A9BD-804F-AB50-339ED3B2E609}" srcOrd="3" destOrd="0" presId="urn:microsoft.com/office/officeart/2005/8/layout/vProcess5"/>
    <dgm:cxn modelId="{5A9C3B43-8F5F-BC4C-BD91-4AFA256A79D9}" type="presParOf" srcId="{14E52270-DB4F-444B-83B8-EB74252922B9}" destId="{5B24B71F-9C74-A948-97CA-D003A8332A54}" srcOrd="4" destOrd="0" presId="urn:microsoft.com/office/officeart/2005/8/layout/vProcess5"/>
    <dgm:cxn modelId="{45C687C9-BA50-514E-8CB0-358E1CE46606}" type="presParOf" srcId="{14E52270-DB4F-444B-83B8-EB74252922B9}" destId="{0D1BBB9F-CCD2-204E-96DA-7CE1BE2D1F10}" srcOrd="5" destOrd="0" presId="urn:microsoft.com/office/officeart/2005/8/layout/vProcess5"/>
    <dgm:cxn modelId="{C7B0BF85-1874-194C-A32D-37B946B67C0A}" type="presParOf" srcId="{14E52270-DB4F-444B-83B8-EB74252922B9}" destId="{B0F1A77F-DBAB-D147-9D13-72829762ABA2}" srcOrd="6" destOrd="0" presId="urn:microsoft.com/office/officeart/2005/8/layout/vProcess5"/>
    <dgm:cxn modelId="{5F9CA065-1E42-E442-9F80-DC100777AC28}" type="presParOf" srcId="{14E52270-DB4F-444B-83B8-EB74252922B9}" destId="{04D656FB-4841-114D-B738-3C37220C2E35}" srcOrd="7" destOrd="0" presId="urn:microsoft.com/office/officeart/2005/8/layout/vProcess5"/>
    <dgm:cxn modelId="{19C26777-CD52-8942-9E09-B9B74955AB2F}" type="presParOf" srcId="{14E52270-DB4F-444B-83B8-EB74252922B9}" destId="{0DD8D9C5-C582-534D-8622-5BFD3EDFC3AF}" srcOrd="8" destOrd="0" presId="urn:microsoft.com/office/officeart/2005/8/layout/vProcess5"/>
    <dgm:cxn modelId="{8D100925-848E-4441-A56D-FE77BCC24725}" type="presParOf" srcId="{14E52270-DB4F-444B-83B8-EB74252922B9}" destId="{CE40479B-1AC1-684B-8F21-06E307DB73DB}" srcOrd="9" destOrd="0" presId="urn:microsoft.com/office/officeart/2005/8/layout/vProcess5"/>
    <dgm:cxn modelId="{37548C16-8C23-B547-8387-8228C993370E}" type="presParOf" srcId="{14E52270-DB4F-444B-83B8-EB74252922B9}" destId="{E4739BDB-1588-3E44-85C8-60B32EEA58E7}" srcOrd="10" destOrd="0" presId="urn:microsoft.com/office/officeart/2005/8/layout/vProcess5"/>
    <dgm:cxn modelId="{68CEA1D4-C5C8-894F-AAF0-508D5505948E}" type="presParOf" srcId="{14E52270-DB4F-444B-83B8-EB74252922B9}" destId="{2E91C264-BC7E-B74B-8957-174B659780C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58B8DC-667A-2D4F-989A-131328A57406}">
      <dsp:nvSpPr>
        <dsp:cNvPr id="0" name=""/>
        <dsp:cNvSpPr/>
      </dsp:nvSpPr>
      <dsp:spPr>
        <a:xfrm>
          <a:off x="0" y="0"/>
          <a:ext cx="5193792" cy="1156716"/>
        </a:xfrm>
        <a:prstGeom prst="roundRect">
          <a:avLst>
            <a:gd name="adj" fmla="val 10000"/>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a:noFill/>
        </a:ln>
        <a:effectLst>
          <a:outerShdw blurRad="38100" dist="25400" dir="27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70 year old male</a:t>
          </a:r>
        </a:p>
      </dsp:txBody>
      <dsp:txXfrm>
        <a:off x="33879" y="33879"/>
        <a:ext cx="3847862" cy="1088958"/>
      </dsp:txXfrm>
    </dsp:sp>
    <dsp:sp modelId="{8441B0FA-D869-914A-8C73-A24AA149440B}">
      <dsp:nvSpPr>
        <dsp:cNvPr id="0" name=""/>
        <dsp:cNvSpPr/>
      </dsp:nvSpPr>
      <dsp:spPr>
        <a:xfrm>
          <a:off x="434980" y="1367028"/>
          <a:ext cx="5193792" cy="1156716"/>
        </a:xfrm>
        <a:prstGeom prst="roundRect">
          <a:avLst>
            <a:gd name="adj" fmla="val 10000"/>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a:noFill/>
        </a:ln>
        <a:effectLst>
          <a:outerShdw blurRad="38100" dist="25400" dir="27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Before: Spirometry</a:t>
          </a:r>
          <a:r>
            <a:rPr lang="en-US" sz="2800" kern="1200" baseline="0" dirty="0"/>
            <a:t> Function 45% </a:t>
          </a:r>
          <a:endParaRPr lang="en-US" sz="2800" kern="1200" dirty="0"/>
        </a:p>
      </dsp:txBody>
      <dsp:txXfrm>
        <a:off x="468859" y="1400907"/>
        <a:ext cx="3939188" cy="1088958"/>
      </dsp:txXfrm>
    </dsp:sp>
    <dsp:sp modelId="{6E3F34A9-A9BD-804F-AB50-339ED3B2E609}">
      <dsp:nvSpPr>
        <dsp:cNvPr id="0" name=""/>
        <dsp:cNvSpPr/>
      </dsp:nvSpPr>
      <dsp:spPr>
        <a:xfrm>
          <a:off x="863467" y="2734056"/>
          <a:ext cx="5193792" cy="1156716"/>
        </a:xfrm>
        <a:prstGeom prst="roundRect">
          <a:avLst>
            <a:gd name="adj" fmla="val 10000"/>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a:noFill/>
        </a:ln>
        <a:effectLst>
          <a:outerShdw blurRad="38100" dist="25400" dir="27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  After : Spirometry Function 54%</a:t>
          </a:r>
        </a:p>
      </dsp:txBody>
      <dsp:txXfrm>
        <a:off x="897346" y="2767935"/>
        <a:ext cx="3945680" cy="1088958"/>
      </dsp:txXfrm>
    </dsp:sp>
    <dsp:sp modelId="{5B24B71F-9C74-A948-97CA-D003A8332A54}">
      <dsp:nvSpPr>
        <dsp:cNvPr id="0" name=""/>
        <dsp:cNvSpPr/>
      </dsp:nvSpPr>
      <dsp:spPr>
        <a:xfrm>
          <a:off x="1298447" y="4101084"/>
          <a:ext cx="5193792" cy="1156716"/>
        </a:xfrm>
        <a:prstGeom prst="roundRect">
          <a:avLst>
            <a:gd name="adj" fmla="val 10000"/>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a:noFill/>
        </a:ln>
        <a:effectLst>
          <a:outerShdw blurRad="38100" dist="25400" dir="27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Now can walk 45 minutes versus  10 minutes</a:t>
          </a:r>
        </a:p>
      </dsp:txBody>
      <dsp:txXfrm>
        <a:off x="1332326" y="4134963"/>
        <a:ext cx="3939188" cy="1088958"/>
      </dsp:txXfrm>
    </dsp:sp>
    <dsp:sp modelId="{0D1BBB9F-CCD2-204E-96DA-7CE1BE2D1F10}">
      <dsp:nvSpPr>
        <dsp:cNvPr id="0" name=""/>
        <dsp:cNvSpPr/>
      </dsp:nvSpPr>
      <dsp:spPr>
        <a:xfrm>
          <a:off x="4441926" y="885939"/>
          <a:ext cx="751865" cy="751865"/>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4611096" y="885939"/>
        <a:ext cx="413525" cy="565778"/>
      </dsp:txXfrm>
    </dsp:sp>
    <dsp:sp modelId="{B0F1A77F-DBAB-D147-9D13-72829762ABA2}">
      <dsp:nvSpPr>
        <dsp:cNvPr id="0" name=""/>
        <dsp:cNvSpPr/>
      </dsp:nvSpPr>
      <dsp:spPr>
        <a:xfrm>
          <a:off x="4876906" y="2252967"/>
          <a:ext cx="751865" cy="751865"/>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5046076" y="2252967"/>
        <a:ext cx="413525" cy="565778"/>
      </dsp:txXfrm>
    </dsp:sp>
    <dsp:sp modelId="{04D656FB-4841-114D-B738-3C37220C2E35}">
      <dsp:nvSpPr>
        <dsp:cNvPr id="0" name=""/>
        <dsp:cNvSpPr/>
      </dsp:nvSpPr>
      <dsp:spPr>
        <a:xfrm>
          <a:off x="5305394" y="3619995"/>
          <a:ext cx="751865" cy="751865"/>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5474564" y="3619995"/>
        <a:ext cx="413525" cy="56577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xfrm>
            <a:off x="1143000" y="685800"/>
            <a:ext cx="4572000" cy="3429000"/>
          </a:xfrm>
          <a:prstGeom prst="rect">
            <a:avLst/>
          </a:prstGeom>
        </p:spPr>
        <p:txBody>
          <a:bodyPr/>
          <a:lstStyle/>
          <a:p>
            <a:endParaRPr/>
          </a:p>
        </p:txBody>
      </p:sp>
      <p:sp>
        <p:nvSpPr>
          <p:cNvPr id="116" name="Shape 11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Telomere damage, DNA damage, and mitochondrial dysfunction are primary drivers of damage in aging. Many of these damaging factors can induce senescence. </a:t>
            </a:r>
          </a:p>
          <a:p>
            <a:r>
              <a:rPr lang="en-US" sz="1200" b="0" i="0" kern="1200" dirty="0">
                <a:solidFill>
                  <a:schemeClr val="tx1"/>
                </a:solidFill>
                <a:effectLst/>
                <a:latin typeface="+mn-lt"/>
                <a:ea typeface="+mn-ea"/>
                <a:cs typeface="+mn-cs"/>
              </a:rPr>
              <a:t>Senescence can in turn drive further damage such as stem cell exhaustion and chronic inflammation. Other responses to damage, such as </a:t>
            </a:r>
            <a:r>
              <a:rPr lang="en-US" sz="1200" b="0" i="0" kern="1200" dirty="0" err="1">
                <a:solidFill>
                  <a:schemeClr val="tx1"/>
                </a:solidFill>
                <a:effectLst/>
                <a:latin typeface="+mn-lt"/>
                <a:ea typeface="+mn-ea"/>
                <a:cs typeface="+mn-cs"/>
              </a:rPr>
              <a:t>proteostatic</a:t>
            </a:r>
            <a:r>
              <a:rPr lang="en-US" sz="1200" b="0" i="0" kern="1200" dirty="0">
                <a:solidFill>
                  <a:schemeClr val="tx1"/>
                </a:solidFill>
                <a:effectLst/>
                <a:latin typeface="+mn-lt"/>
                <a:ea typeface="+mn-ea"/>
                <a:cs typeface="+mn-cs"/>
              </a:rPr>
              <a:t> dysfunction and nutrient signaling disruption, are also integrally linked with the senescence response. Adapted from López-</a:t>
            </a:r>
            <a:r>
              <a:rPr lang="en-US" sz="1200" b="0" i="0" kern="1200" dirty="0" err="1">
                <a:solidFill>
                  <a:schemeClr val="tx1"/>
                </a:solidFill>
                <a:effectLst/>
                <a:latin typeface="+mn-lt"/>
                <a:ea typeface="+mn-ea"/>
                <a:cs typeface="+mn-cs"/>
              </a:rPr>
              <a:t>Otín</a:t>
            </a:r>
            <a:r>
              <a:rPr lang="en-US" sz="1200" b="0" i="0" kern="1200" dirty="0">
                <a:solidFill>
                  <a:schemeClr val="tx1"/>
                </a:solidFill>
                <a:effectLst/>
                <a:latin typeface="+mn-lt"/>
                <a:ea typeface="+mn-ea"/>
                <a:cs typeface="+mn-cs"/>
              </a:rPr>
              <a:t> et al. (2013). </a:t>
            </a:r>
            <a:br>
              <a:rPr lang="en-US" dirty="0"/>
            </a:br>
            <a:endParaRPr lang="en-US" dirty="0"/>
          </a:p>
          <a:p>
            <a:r>
              <a:rPr lang="en-US" dirty="0" err="1"/>
              <a:t>proteostatic</a:t>
            </a:r>
            <a:r>
              <a:rPr lang="en-US" dirty="0"/>
              <a:t> dysfunction = </a:t>
            </a:r>
            <a:r>
              <a:rPr lang="en-US" sz="1200" b="1" i="0" kern="1200" dirty="0">
                <a:solidFill>
                  <a:schemeClr val="tx1"/>
                </a:solidFill>
                <a:effectLst/>
                <a:latin typeface="+mn-lt"/>
                <a:ea typeface="+mn-ea"/>
                <a:cs typeface="+mn-cs"/>
              </a:rPr>
              <a:t>errors in regulation of protein translation, chaperone-assisted protein folding and protein degradation</a:t>
            </a:r>
            <a:r>
              <a:rPr lang="en-US" sz="1200" b="0" i="0" kern="1200" dirty="0">
                <a:solidFill>
                  <a:schemeClr val="tx1"/>
                </a:solidFill>
                <a:effectLst/>
                <a:latin typeface="+mn-lt"/>
                <a:ea typeface="+mn-ea"/>
                <a:cs typeface="+mn-cs"/>
              </a:rPr>
              <a:t>. The classic examples are missense mutations (a DNA change that results in different amino acids being encoded at a particular position in the protein) </a:t>
            </a:r>
            <a:r>
              <a:rPr lang="en-US" sz="1200" b="0" i="1" kern="1200" dirty="0">
                <a:solidFill>
                  <a:schemeClr val="tx1"/>
                </a:solidFill>
                <a:effectLst/>
                <a:latin typeface="+mn-lt"/>
                <a:ea typeface="+mn-ea"/>
                <a:cs typeface="+mn-cs"/>
              </a:rPr>
              <a:t>and</a:t>
            </a:r>
            <a:r>
              <a:rPr lang="en-US" sz="1200" b="0" i="0" kern="1200" dirty="0">
                <a:solidFill>
                  <a:schemeClr val="tx1"/>
                </a:solidFill>
                <a:effectLst/>
                <a:latin typeface="+mn-lt"/>
                <a:ea typeface="+mn-ea"/>
                <a:cs typeface="+mn-cs"/>
              </a:rPr>
              <a:t> deletions that change the thermodynamic and kinetic parameters for the protein folding process.</a:t>
            </a:r>
            <a:endParaRPr lang="en-US" dirty="0"/>
          </a:p>
        </p:txBody>
      </p:sp>
      <p:sp>
        <p:nvSpPr>
          <p:cNvPr id="4" name="Slide Number Placeholder 3"/>
          <p:cNvSpPr>
            <a:spLocks noGrp="1"/>
          </p:cNvSpPr>
          <p:nvPr>
            <p:ph type="sldNum" sz="quarter" idx="5"/>
          </p:nvPr>
        </p:nvSpPr>
        <p:spPr/>
        <p:txBody>
          <a:bodyPr/>
          <a:lstStyle/>
          <a:p>
            <a:fld id="{50E156CD-0A27-4D4C-B32C-972BD1792707}" type="slidenum">
              <a:rPr lang="en-US" smtClean="0"/>
              <a:t>3</a:t>
            </a:fld>
            <a:endParaRPr lang="en-US"/>
          </a:p>
        </p:txBody>
      </p:sp>
    </p:spTree>
    <p:extLst>
      <p:ext uri="{BB962C8B-B14F-4D97-AF65-F5344CB8AC3E}">
        <p14:creationId xmlns:p14="http://schemas.microsoft.com/office/powerpoint/2010/main" val="1226846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Senescence was originally identified by the finite lifespan of normal cells that is a consequence of telomere shortening with each cycle of DNA replication. </a:t>
            </a:r>
          </a:p>
          <a:p>
            <a:r>
              <a:rPr lang="en-US" dirty="0"/>
              <a:t>Comparing to young cells, aged cells often exhibit marked features. For example, it is known that their nucleus is often enlarged. Their proteolysis mechanisms suffer a major reduction in functionality, found by evaluating the activity of both proteasomal and lysosomal mechanisms. The consequence is the accumulation of oxidized proteins and the formation of insoluble material such as lipofuscin, a hallmark of aged cells as well and altogether contributing to a loss in cellular </a:t>
            </a:r>
            <a:r>
              <a:rPr lang="en-US" dirty="0" err="1"/>
              <a:t>proteostasis</a:t>
            </a:r>
            <a:r>
              <a:rPr lang="en-US" dirty="0"/>
              <a:t>. Furthermore, recent years have brought us evidence of a secretory phenotype acquired by senescent cells (SASP), which is characterized by the release of several inflammatory cytokines into the surrounding cells and tissues, resulting in low-grade chronic inflammation over time causing tissue and organism dysfunction.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the way, Adult stem cells also become dysfunctional with age, displaying evidence of senescence</a:t>
            </a:r>
          </a:p>
          <a:p>
            <a:endParaRPr lang="en-US" dirty="0"/>
          </a:p>
        </p:txBody>
      </p:sp>
      <p:sp>
        <p:nvSpPr>
          <p:cNvPr id="4" name="Slide Number Placeholder 3"/>
          <p:cNvSpPr>
            <a:spLocks noGrp="1"/>
          </p:cNvSpPr>
          <p:nvPr>
            <p:ph type="sldNum" sz="quarter" idx="5"/>
          </p:nvPr>
        </p:nvSpPr>
        <p:spPr/>
        <p:txBody>
          <a:bodyPr/>
          <a:lstStyle/>
          <a:p>
            <a:fld id="{50E156CD-0A27-4D4C-B32C-972BD1792707}" type="slidenum">
              <a:rPr lang="en-US" smtClean="0"/>
              <a:t>4</a:t>
            </a:fld>
            <a:endParaRPr lang="en-US"/>
          </a:p>
        </p:txBody>
      </p:sp>
    </p:spTree>
    <p:extLst>
      <p:ext uri="{BB962C8B-B14F-4D97-AF65-F5344CB8AC3E}">
        <p14:creationId xmlns:p14="http://schemas.microsoft.com/office/powerpoint/2010/main" val="205779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Cellular senescence is a permanent state of cell cycle arrest that occurs in proliferating cells subjected to different stresses. Senescence is, really, a cellular defense mechanism that prevents the cells from acquiring an unnecessary damage. </a:t>
            </a:r>
          </a:p>
          <a:p>
            <a:r>
              <a:rPr lang="en-US" sz="1200" b="0" i="0" kern="1200" dirty="0">
                <a:solidFill>
                  <a:schemeClr val="tx1"/>
                </a:solidFill>
                <a:effectLst/>
                <a:latin typeface="+mn-lt"/>
                <a:ea typeface="+mn-ea"/>
                <a:cs typeface="+mn-cs"/>
              </a:rPr>
              <a:t>Now the senescent state is accompanied by a failure to re-enter the cell cycle in response to mitogenic stimuli, an enhanced secretory phenotype and resistance to cell death. Senescence takes place in several tissues during different physiological and pathological processes such as tissue remodeling, injury, cancer, and aging. Although senescence is one of the causative processes of aging and it is responsible of aging-related disorders, senescent cells can also play a positive role. In embryogenesis and tissue remodeling, senescent cells are required for the proper development of the embryo and tissue repair. In cancer, senescence works as a potent barrier to prevent tumorigenesis. Therefore, the identification and characterization of key features of senescence, the induction of senescence in cancer cells, or the elimination of senescent cells by pharmacological interventions in aging tissues is gaining consideration in several fields of research. </a:t>
            </a:r>
            <a:endParaRPr lang="en-US" dirty="0"/>
          </a:p>
        </p:txBody>
      </p:sp>
      <p:sp>
        <p:nvSpPr>
          <p:cNvPr id="4" name="Slide Number Placeholder 3"/>
          <p:cNvSpPr>
            <a:spLocks noGrp="1"/>
          </p:cNvSpPr>
          <p:nvPr>
            <p:ph type="sldNum" sz="quarter" idx="5"/>
          </p:nvPr>
        </p:nvSpPr>
        <p:spPr/>
        <p:txBody>
          <a:bodyPr/>
          <a:lstStyle/>
          <a:p>
            <a:fld id="{50E156CD-0A27-4D4C-B32C-972BD1792707}" type="slidenum">
              <a:rPr lang="en-US" smtClean="0"/>
              <a:t>5</a:t>
            </a:fld>
            <a:endParaRPr lang="en-US"/>
          </a:p>
        </p:txBody>
      </p:sp>
    </p:spTree>
    <p:extLst>
      <p:ext uri="{BB962C8B-B14F-4D97-AF65-F5344CB8AC3E}">
        <p14:creationId xmlns:p14="http://schemas.microsoft.com/office/powerpoint/2010/main" val="12031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A91AB-541F-6A79-F35A-ECDFA608B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A383F-186A-E79D-C9BF-D8E74E63CD0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0CDC475-8DDF-7E5E-8180-4BCDE1601AA6}"/>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Triggers of cellular senescence</a:t>
            </a:r>
          </a:p>
          <a:p>
            <a:r>
              <a:rPr lang="en-US" sz="1200" kern="1200" dirty="0">
                <a:solidFill>
                  <a:schemeClr val="tx1"/>
                </a:solidFill>
                <a:effectLst/>
                <a:latin typeface="+mn-lt"/>
                <a:ea typeface="+mn-ea"/>
                <a:cs typeface="+mn-cs"/>
              </a:rPr>
              <a:t>Amaya-Montoya M, Pérez-</a:t>
            </a:r>
            <a:r>
              <a:rPr lang="en-US" sz="1200" kern="1200" dirty="0" err="1">
                <a:solidFill>
                  <a:schemeClr val="tx1"/>
                </a:solidFill>
                <a:effectLst/>
                <a:latin typeface="+mn-lt"/>
                <a:ea typeface="+mn-ea"/>
                <a:cs typeface="+mn-cs"/>
              </a:rPr>
              <a:t>Londoño</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Guatibonza</a:t>
            </a:r>
            <a:r>
              <a:rPr lang="en-US" sz="1200" kern="1200" dirty="0">
                <a:solidFill>
                  <a:schemeClr val="tx1"/>
                </a:solidFill>
                <a:effectLst/>
                <a:latin typeface="+mn-lt"/>
                <a:ea typeface="+mn-ea"/>
                <a:cs typeface="+mn-cs"/>
              </a:rPr>
              <a:t>-García V, Vargas-Villanueva A, </a:t>
            </a:r>
            <a:r>
              <a:rPr lang="en-US" sz="1200" kern="1200" dirty="0" err="1">
                <a:solidFill>
                  <a:schemeClr val="tx1"/>
                </a:solidFill>
                <a:effectLst/>
                <a:latin typeface="+mn-lt"/>
                <a:ea typeface="+mn-ea"/>
                <a:cs typeface="+mn-cs"/>
              </a:rPr>
              <a:t>Mendivil</a:t>
            </a:r>
            <a:r>
              <a:rPr lang="en-US" sz="1200" kern="1200" dirty="0">
                <a:solidFill>
                  <a:schemeClr val="tx1"/>
                </a:solidFill>
                <a:effectLst/>
                <a:latin typeface="+mn-lt"/>
                <a:ea typeface="+mn-ea"/>
                <a:cs typeface="+mn-cs"/>
              </a:rPr>
              <a:t> CO. Cellular Senescence as a Therapeutic Target for Age-Related Diseases: A Review. </a:t>
            </a:r>
            <a:r>
              <a:rPr lang="en-US" sz="1200" i="1" kern="1200" dirty="0">
                <a:solidFill>
                  <a:schemeClr val="tx1"/>
                </a:solidFill>
                <a:effectLst/>
                <a:latin typeface="+mn-lt"/>
                <a:ea typeface="+mn-ea"/>
                <a:cs typeface="+mn-cs"/>
              </a:rPr>
              <a:t>Adv Ther</a:t>
            </a:r>
            <a:r>
              <a:rPr lang="en-US" sz="1200" kern="1200" dirty="0">
                <a:solidFill>
                  <a:schemeClr val="tx1"/>
                </a:solidFill>
                <a:effectLst/>
                <a:latin typeface="+mn-lt"/>
                <a:ea typeface="+mn-ea"/>
                <a:cs typeface="+mn-cs"/>
              </a:rPr>
              <a:t>. Apr 2020;37(4):1407-1424. </a:t>
            </a:r>
          </a:p>
          <a:p>
            <a:pPr algn="l" fontAlgn="ctr"/>
            <a:r>
              <a:rPr lang="en-US" b="0" i="0" u="none" strike="noStrike" dirty="0">
                <a:solidFill>
                  <a:srgbClr val="1F1F1F"/>
                </a:solidFill>
                <a:effectLst/>
                <a:latin typeface="Google Sans"/>
              </a:rPr>
              <a:t>Yes, metabolic disorders can impair autophagy: </a:t>
            </a:r>
          </a:p>
          <a:p>
            <a:pPr algn="l">
              <a:buFont typeface="Arial" panose="020B0604020202020204" pitchFamily="34" charset="0"/>
              <a:buChar char="•"/>
            </a:pPr>
            <a:r>
              <a:rPr lang="en-US" b="1" i="0" u="none" strike="noStrike" dirty="0">
                <a:solidFill>
                  <a:srgbClr val="1F1F1F"/>
                </a:solidFill>
                <a:effectLst/>
                <a:latin typeface="Google Sans"/>
              </a:rPr>
              <a:t>Autophagy</a:t>
            </a:r>
            <a:endParaRPr lang="en-US" b="0" i="0" u="none" strike="noStrike" dirty="0">
              <a:solidFill>
                <a:srgbClr val="1F1F1F"/>
              </a:solidFill>
              <a:effectLst/>
              <a:latin typeface="Google Sans"/>
            </a:endParaRPr>
          </a:p>
          <a:p>
            <a:pPr algn="l" fontAlgn="ctr">
              <a:buFont typeface="Arial" panose="020B0604020202020204" pitchFamily="34" charset="0"/>
              <a:buChar char="•"/>
            </a:pPr>
            <a:r>
              <a:rPr lang="en-US" b="0" i="0" u="none" strike="noStrike" dirty="0">
                <a:solidFill>
                  <a:srgbClr val="1F1F1F"/>
                </a:solidFill>
                <a:effectLst/>
                <a:latin typeface="Google Sans"/>
              </a:rPr>
              <a:t>A process that helps cells maintain homeostasis by degrading and recycling damaged or unneeded components. </a:t>
            </a:r>
          </a:p>
          <a:p>
            <a:pPr algn="l">
              <a:buFont typeface="Arial" panose="020B0604020202020204" pitchFamily="34" charset="0"/>
              <a:buChar char="•"/>
            </a:pPr>
            <a:r>
              <a:rPr lang="en-US" b="1" i="0" u="none" strike="noStrike" dirty="0">
                <a:solidFill>
                  <a:srgbClr val="1F1F1F"/>
                </a:solidFill>
                <a:effectLst/>
                <a:latin typeface="Google Sans"/>
              </a:rPr>
              <a:t>Metabolic disorders</a:t>
            </a:r>
            <a:endParaRPr lang="en-US" b="0" i="0" u="none" strike="noStrike" dirty="0">
              <a:solidFill>
                <a:srgbClr val="1F1F1F"/>
              </a:solidFill>
              <a:effectLst/>
              <a:latin typeface="Google Sans"/>
            </a:endParaRPr>
          </a:p>
          <a:p>
            <a:pPr algn="l" fontAlgn="ctr">
              <a:buFont typeface="Arial" panose="020B0604020202020204" pitchFamily="34" charset="0"/>
              <a:buChar char="•"/>
            </a:pPr>
            <a:r>
              <a:rPr lang="en-US" b="0" i="0" u="none" strike="noStrike" dirty="0">
                <a:solidFill>
                  <a:srgbClr val="1F1F1F"/>
                </a:solidFill>
                <a:effectLst/>
                <a:latin typeface="Google Sans"/>
              </a:rPr>
              <a:t>Conditions such as obesity, type 2 diabetes, and metabolic syndrome are associated with impaired autophagy. </a:t>
            </a:r>
          </a:p>
          <a:p>
            <a:pPr algn="l">
              <a:buFont typeface="Arial" panose="020B0604020202020204" pitchFamily="34" charset="0"/>
              <a:buChar char="•"/>
            </a:pPr>
            <a:r>
              <a:rPr lang="en-US" b="1" i="0" u="none" strike="noStrike" dirty="0">
                <a:solidFill>
                  <a:srgbClr val="1F1F1F"/>
                </a:solidFill>
                <a:effectLst/>
                <a:latin typeface="Google Sans"/>
              </a:rPr>
              <a:t>Mechanisms</a:t>
            </a:r>
            <a:endParaRPr lang="en-US" b="0" i="0" u="none" strike="noStrike" dirty="0">
              <a:solidFill>
                <a:srgbClr val="1F1F1F"/>
              </a:solidFill>
              <a:effectLst/>
              <a:latin typeface="Google Sans"/>
            </a:endParaRPr>
          </a:p>
          <a:p>
            <a:pPr algn="l" fontAlgn="ctr">
              <a:buFont typeface="Arial" panose="020B0604020202020204" pitchFamily="34" charset="0"/>
              <a:buChar char="•"/>
            </a:pPr>
            <a:r>
              <a:rPr lang="en-US" b="0" i="0" u="none" strike="noStrike" dirty="0">
                <a:solidFill>
                  <a:srgbClr val="1F1F1F"/>
                </a:solidFill>
                <a:effectLst/>
                <a:latin typeface="Google Sans"/>
              </a:rPr>
              <a:t>Autophagy efficiency declines with age and can be interfered with by overnutrition. In obese animals, nitric oxide (NO) can inhibit autophagy in the liver, which can lead to type 2 diabetes. </a:t>
            </a:r>
          </a:p>
          <a:p>
            <a:pPr algn="l">
              <a:buFont typeface="Arial" panose="020B0604020202020204" pitchFamily="34" charset="0"/>
              <a:buChar char="•"/>
            </a:pPr>
            <a:r>
              <a:rPr lang="en-US" b="1" i="0" u="none" strike="noStrike" dirty="0">
                <a:solidFill>
                  <a:srgbClr val="1F1F1F"/>
                </a:solidFill>
                <a:effectLst/>
                <a:latin typeface="Google Sans"/>
              </a:rPr>
              <a:t>Glycogen storage disorders</a:t>
            </a:r>
            <a:endParaRPr lang="en-US" b="0" i="0" u="none" strike="noStrike" dirty="0">
              <a:solidFill>
                <a:srgbClr val="1F1F1F"/>
              </a:solidFill>
              <a:effectLst/>
              <a:latin typeface="Google Sans"/>
            </a:endParaRPr>
          </a:p>
          <a:p>
            <a:pPr algn="l" fontAlgn="ctr">
              <a:buFont typeface="Arial" panose="020B0604020202020204" pitchFamily="34" charset="0"/>
              <a:buChar char="•"/>
            </a:pPr>
            <a:r>
              <a:rPr lang="en-US" b="0" i="0" u="none" strike="noStrike" dirty="0">
                <a:solidFill>
                  <a:srgbClr val="1F1F1F"/>
                </a:solidFill>
                <a:effectLst/>
                <a:latin typeface="Google Sans"/>
              </a:rPr>
              <a:t>These inherited metabolic disorders can cause abnormal autophagy, which can disrupt cellular metabolism and mitochondrial function. </a:t>
            </a:r>
          </a:p>
          <a:p>
            <a:pPr algn="l" fontAlgn="ctr"/>
            <a:r>
              <a:rPr lang="en-US" b="0" i="0" u="none" strike="noStrike" dirty="0">
                <a:solidFill>
                  <a:srgbClr val="1F1F1F"/>
                </a:solidFill>
                <a:effectLst/>
                <a:latin typeface="Google Sans"/>
              </a:rPr>
              <a:t>Autophagy plays a vital role in regulating metabolism, which is closely linked to the development of metabolic syndrome. Autophagy can also have both protective and detrimental effects on cardiovascular disorders. </a:t>
            </a:r>
          </a:p>
          <a:p>
            <a:pPr algn="l">
              <a:buFont typeface="Arial" panose="020B0604020202020204" pitchFamily="34" charset="0"/>
              <a:buChar char="•"/>
            </a:pPr>
            <a:r>
              <a:rPr lang="en-US" b="0" i="0" u="none" strike="noStrike" dirty="0">
                <a:solidFill>
                  <a:srgbClr val="1F1F1F"/>
                </a:solidFill>
                <a:effectLst/>
                <a:latin typeface="Google Sans"/>
              </a:rPr>
              <a:t>Relationship Between Autophagy and Metabolic Syndrome ...</a:t>
            </a:r>
          </a:p>
          <a:p>
            <a:pPr algn="l">
              <a:buFont typeface="Arial" panose="020B0604020202020204" pitchFamily="34" charset="0"/>
              <a:buChar char="•"/>
            </a:pPr>
            <a:r>
              <a:rPr lang="en-US" b="0" i="0" u="none" strike="noStrike" dirty="0">
                <a:solidFill>
                  <a:srgbClr val="1F1F1F"/>
                </a:solidFill>
                <a:effectLst/>
                <a:latin typeface="Arial" panose="020B0604020202020204" pitchFamily="34" charset="0"/>
              </a:rPr>
              <a:t>Apr 15, 2021 — Autophagy is a lysosomal degradation process that plays an important role in maintaining cellular metabolic </a:t>
            </a:r>
            <a:r>
              <a:rPr lang="en-US" b="0" i="0" u="none" strike="noStrike" dirty="0" err="1">
                <a:solidFill>
                  <a:srgbClr val="1F1F1F"/>
                </a:solidFill>
                <a:effectLst/>
                <a:latin typeface="Arial" panose="020B0604020202020204" pitchFamily="34" charset="0"/>
              </a:rPr>
              <a:t>homeostasi</a:t>
            </a:r>
            <a:r>
              <a:rPr lang="en-US" b="0" i="0" u="none" strike="noStrike" dirty="0">
                <a:solidFill>
                  <a:srgbClr val="1F1F1F"/>
                </a:solidFill>
                <a:effectLst/>
                <a:latin typeface="Arial" panose="020B0604020202020204" pitchFamily="34" charset="0"/>
              </a:rPr>
              <a:t>...</a:t>
            </a:r>
          </a:p>
          <a:p>
            <a:pPr algn="l">
              <a:buFont typeface="Arial" panose="020B0604020202020204" pitchFamily="34" charset="0"/>
              <a:buChar char="•"/>
            </a:pPr>
            <a:r>
              <a:rPr lang="en-US" b="0" i="0" u="none" strike="noStrike" dirty="0">
                <a:solidFill>
                  <a:srgbClr val="1F1F1F"/>
                </a:solidFill>
                <a:effectLst/>
                <a:latin typeface="Google Sans"/>
              </a:rPr>
              <a:t>NCBI</a:t>
            </a:r>
          </a:p>
          <a:p>
            <a:pPr algn="l">
              <a:buFont typeface="Arial" panose="020B0604020202020204" pitchFamily="34" charset="0"/>
              <a:buChar char="•"/>
            </a:pPr>
            <a:r>
              <a:rPr lang="en-US" b="0" i="0" u="none" strike="noStrike" dirty="0">
                <a:solidFill>
                  <a:srgbClr val="1F1F1F"/>
                </a:solidFill>
                <a:effectLst/>
                <a:latin typeface="Google Sans"/>
              </a:rPr>
              <a:t>Autophagy in metabolic syndrome: breaking the wheel by ...</a:t>
            </a:r>
          </a:p>
          <a:p>
            <a:pPr algn="l">
              <a:buFont typeface="Arial" panose="020B0604020202020204" pitchFamily="34" charset="0"/>
              <a:buChar char="•"/>
            </a:pPr>
            <a:r>
              <a:rPr lang="en-US" b="0" i="0" u="none" strike="noStrike" dirty="0">
                <a:solidFill>
                  <a:srgbClr val="1F1F1F"/>
                </a:solidFill>
                <a:effectLst/>
                <a:latin typeface="Arial" panose="020B0604020202020204" pitchFamily="34" charset="0"/>
              </a:rPr>
              <a:t>Feb 3, 2020 — Although autophagy is considered as a housekeeping cell process, abnormalities of autophagy have increasingly been </a:t>
            </a:r>
            <a:r>
              <a:rPr lang="en-US" b="0" i="0" u="none" strike="noStrike" dirty="0" err="1">
                <a:solidFill>
                  <a:srgbClr val="1F1F1F"/>
                </a:solidFill>
                <a:effectLst/>
                <a:latin typeface="Arial" panose="020B0604020202020204" pitchFamily="34" charset="0"/>
              </a:rPr>
              <a:t>asso</a:t>
            </a:r>
            <a:r>
              <a:rPr lang="en-US" b="0" i="0" u="none" strike="noStrike" dirty="0">
                <a:solidFill>
                  <a:srgbClr val="1F1F1F"/>
                </a:solidFill>
                <a:effectLst/>
                <a:latin typeface="Arial" panose="020B0604020202020204" pitchFamily="34" charset="0"/>
              </a:rPr>
              <a:t>...</a:t>
            </a:r>
          </a:p>
          <a:p>
            <a:pPr algn="l">
              <a:buFont typeface="Arial" panose="020B0604020202020204" pitchFamily="34" charset="0"/>
              <a:buChar char="•"/>
            </a:pPr>
            <a:r>
              <a:rPr lang="en-US" b="0" i="0" u="none" strike="noStrike" dirty="0">
                <a:solidFill>
                  <a:srgbClr val="1F1F1F"/>
                </a:solidFill>
                <a:effectLst/>
                <a:latin typeface="Google Sans"/>
              </a:rPr>
              <a:t>Nature</a:t>
            </a:r>
          </a:p>
          <a:p>
            <a:pPr algn="l">
              <a:buFont typeface="Arial" panose="020B0604020202020204" pitchFamily="34" charset="0"/>
              <a:buChar char="•"/>
            </a:pPr>
            <a:r>
              <a:rPr lang="en-US" b="0" i="0" u="none" strike="noStrike" dirty="0">
                <a:solidFill>
                  <a:srgbClr val="1F1F1F"/>
                </a:solidFill>
                <a:effectLst/>
                <a:latin typeface="Google Sans"/>
              </a:rPr>
              <a:t>Links between autophagy and disorders of glycogen metabolism</a:t>
            </a:r>
          </a:p>
          <a:p>
            <a:pPr algn="l">
              <a:buFont typeface="Arial" panose="020B0604020202020204" pitchFamily="34" charset="0"/>
              <a:buChar char="•"/>
            </a:pPr>
            <a:r>
              <a:rPr lang="en-US" b="0" i="0" u="none" strike="noStrike" dirty="0">
                <a:solidFill>
                  <a:srgbClr val="1F1F1F"/>
                </a:solidFill>
                <a:effectLst/>
                <a:latin typeface="Arial" panose="020B0604020202020204" pitchFamily="34" charset="0"/>
              </a:rPr>
              <a:t>Nov 21, 2019 — The glycogen storage diseases are a group of inherited metabolic disorders that are characterized by specific </a:t>
            </a:r>
            <a:r>
              <a:rPr lang="en-US" b="0" i="0" u="none" strike="noStrike" dirty="0" err="1">
                <a:solidFill>
                  <a:srgbClr val="1F1F1F"/>
                </a:solidFill>
                <a:effectLst/>
                <a:latin typeface="Arial" panose="020B0604020202020204" pitchFamily="34" charset="0"/>
              </a:rPr>
              <a:t>enzymati</a:t>
            </a:r>
            <a:r>
              <a:rPr lang="en-US" b="0" i="0" u="none" strike="noStrike" dirty="0">
                <a:solidFill>
                  <a:srgbClr val="1F1F1F"/>
                </a:solidFill>
                <a:effectLst/>
                <a:latin typeface="Arial" panose="020B0604020202020204" pitchFamily="34" charset="0"/>
              </a:rPr>
              <a:t>...</a:t>
            </a:r>
          </a:p>
          <a:p>
            <a:pPr algn="l">
              <a:buFont typeface="Arial" panose="020B0604020202020204" pitchFamily="34" charset="0"/>
              <a:buChar char="•"/>
            </a:pPr>
            <a:r>
              <a:rPr lang="en-US" b="0" i="0" u="none" strike="noStrike" dirty="0">
                <a:solidFill>
                  <a:srgbClr val="1F1F1F"/>
                </a:solidFill>
                <a:effectLst/>
                <a:latin typeface="Google Sans"/>
              </a:rPr>
              <a:t>National Institutes of Health (NIH) (.gov)</a:t>
            </a:r>
          </a:p>
          <a:p>
            <a:pPr algn="ctr" fontAlgn="ctr">
              <a:buFont typeface="Arial" panose="020B0604020202020204" pitchFamily="34" charset="0"/>
              <a:buChar char="•"/>
            </a:pPr>
            <a:r>
              <a:rPr lang="en-US" b="0" i="0" u="none" strike="noStrike" dirty="0">
                <a:solidFill>
                  <a:srgbClr val="001D35"/>
                </a:solidFill>
                <a:effectLst/>
                <a:latin typeface="Google Sans"/>
              </a:rPr>
              <a:t>Show all</a:t>
            </a:r>
          </a:p>
          <a:p>
            <a:pPr algn="l"/>
            <a:r>
              <a:rPr lang="en-US" b="0" i="0" dirty="0">
                <a:solidFill>
                  <a:srgbClr val="1F1F1F"/>
                </a:solidFill>
                <a:effectLst/>
                <a:latin typeface="Google Sans"/>
              </a:rPr>
              <a:t>Yes, telomere shortening can impair autophagy:</a:t>
            </a:r>
          </a:p>
          <a:p>
            <a:pPr algn="l">
              <a:buFont typeface="Arial" panose="020B0604020202020204" pitchFamily="34" charset="0"/>
              <a:buChar char="•"/>
            </a:pPr>
            <a:r>
              <a:rPr lang="en-US" b="1" i="0" dirty="0">
                <a:solidFill>
                  <a:srgbClr val="1F1F1F"/>
                </a:solidFill>
                <a:effectLst/>
                <a:latin typeface="Google Sans"/>
              </a:rPr>
              <a:t>Telomere shortening and autophagy</a:t>
            </a:r>
            <a:endParaRPr lang="en-US" b="0" i="0" dirty="0">
              <a:solidFill>
                <a:srgbClr val="1F1F1F"/>
              </a:solidFill>
              <a:effectLst/>
              <a:latin typeface="Google Sans"/>
            </a:endParaRPr>
          </a:p>
          <a:p>
            <a:pPr algn="l">
              <a:buFont typeface="Arial" panose="020B0604020202020204" pitchFamily="34" charset="0"/>
              <a:buChar char="•"/>
            </a:pPr>
            <a:r>
              <a:rPr lang="en-US" b="0" i="0" dirty="0">
                <a:solidFill>
                  <a:srgbClr val="1F1F1F"/>
                </a:solidFill>
                <a:effectLst/>
                <a:latin typeface="Google Sans"/>
              </a:rPr>
              <a:t>Telomere shortening is a factor in cellular aging that can impair autophagy. Telomere shortening is a result of DNA replication, which generates chromosomes with shorter telomeres. When telomeres are too short, they can't bind enough telomere-capping proteins, which activates the DNA damage response (DDR) pathways. This can lead to cellular senescence, which is a key contributor to aging and age-related diseases.</a:t>
            </a:r>
          </a:p>
          <a:p>
            <a:pPr algn="l">
              <a:buFont typeface="Arial" panose="020B0604020202020204" pitchFamily="34" charset="0"/>
              <a:buChar char="•"/>
            </a:pPr>
            <a:r>
              <a:rPr lang="en-US" b="1" i="0" dirty="0">
                <a:solidFill>
                  <a:srgbClr val="1F1F1F"/>
                </a:solidFill>
                <a:effectLst/>
                <a:latin typeface="Google Sans"/>
              </a:rPr>
              <a:t>Autophagy and aging</a:t>
            </a:r>
            <a:endParaRPr lang="en-US" b="0" i="0" dirty="0">
              <a:solidFill>
                <a:srgbClr val="1F1F1F"/>
              </a:solidFill>
              <a:effectLst/>
              <a:latin typeface="Google Sans"/>
            </a:endParaRPr>
          </a:p>
          <a:p>
            <a:pPr algn="l">
              <a:buFont typeface="Arial" panose="020B0604020202020204" pitchFamily="34" charset="0"/>
              <a:buChar char="•"/>
            </a:pPr>
            <a:r>
              <a:rPr lang="en-US" b="0" i="0" dirty="0">
                <a:solidFill>
                  <a:srgbClr val="1F1F1F"/>
                </a:solidFill>
                <a:effectLst/>
                <a:latin typeface="Google Sans"/>
              </a:rPr>
              <a:t>Autophagy is a process that removes cytoplasmic contents, such as organelles and aggregated proteins. During aging, cellular factors associated with autophagy are compromised, which may contribute to age-related diseases.</a:t>
            </a:r>
          </a:p>
          <a:p>
            <a:pPr algn="l">
              <a:buFont typeface="Arial" panose="020B0604020202020204" pitchFamily="34" charset="0"/>
              <a:buChar char="•"/>
            </a:pPr>
            <a:r>
              <a:rPr lang="en-US" b="1" i="0" dirty="0">
                <a:solidFill>
                  <a:srgbClr val="1F1F1F"/>
                </a:solidFill>
                <a:effectLst/>
                <a:latin typeface="Google Sans"/>
              </a:rPr>
              <a:t>Autophagy and other aging factors</a:t>
            </a:r>
            <a:endParaRPr lang="en-US" b="0" i="0" dirty="0">
              <a:solidFill>
                <a:srgbClr val="1F1F1F"/>
              </a:solidFill>
              <a:effectLst/>
              <a:latin typeface="Google Sans"/>
            </a:endParaRPr>
          </a:p>
          <a:p>
            <a:pPr algn="l">
              <a:buFont typeface="Arial" panose="020B0604020202020204" pitchFamily="34" charset="0"/>
              <a:buChar char="•"/>
            </a:pPr>
            <a:r>
              <a:rPr lang="en-US" b="0" i="0" dirty="0">
                <a:solidFill>
                  <a:srgbClr val="1F1F1F"/>
                </a:solidFill>
                <a:effectLst/>
                <a:latin typeface="Google Sans"/>
              </a:rPr>
              <a:t>Other factors that can impair autophagy include oxidative stress, DNA damage, and inflammation-associated secretory phenotype (SASP).</a:t>
            </a:r>
          </a:p>
          <a:p>
            <a:pPr algn="l">
              <a:buFont typeface="Arial" panose="020B0604020202020204" pitchFamily="34" charset="0"/>
              <a:buChar char="•"/>
            </a:pPr>
            <a:r>
              <a:rPr lang="en-US" b="1" i="0" dirty="0">
                <a:solidFill>
                  <a:srgbClr val="1F1F1F"/>
                </a:solidFill>
                <a:effectLst/>
                <a:latin typeface="Google Sans"/>
              </a:rPr>
              <a:t>Pharmacological treatment</a:t>
            </a:r>
            <a:endParaRPr lang="en-US" b="0" i="0" dirty="0">
              <a:solidFill>
                <a:srgbClr val="1F1F1F"/>
              </a:solidFill>
              <a:effectLst/>
              <a:latin typeface="Google Sans"/>
            </a:endParaRPr>
          </a:p>
          <a:p>
            <a:pPr algn="l" fontAlgn="ctr">
              <a:buFont typeface="Arial" panose="020B0604020202020204" pitchFamily="34" charset="0"/>
              <a:buChar char="•"/>
            </a:pPr>
            <a:r>
              <a:rPr lang="en-US" b="0" i="0" dirty="0">
                <a:solidFill>
                  <a:srgbClr val="1F1F1F"/>
                </a:solidFill>
                <a:effectLst/>
                <a:latin typeface="Google Sans"/>
              </a:rPr>
              <a:t>Pharmacological treatment to enhance autophagy has shown to improve disease in animal models. </a:t>
            </a:r>
          </a:p>
          <a:p>
            <a:pPr algn="l">
              <a:buFont typeface="Arial" panose="020B0604020202020204" pitchFamily="34" charset="0"/>
              <a:buChar char="•"/>
            </a:pPr>
            <a:r>
              <a:rPr lang="en-US" b="0" i="0" dirty="0">
                <a:solidFill>
                  <a:srgbClr val="1F1F1F"/>
                </a:solidFill>
                <a:effectLst/>
                <a:latin typeface="Google Sans"/>
              </a:rPr>
              <a:t>Autophagy, Cellular Aging and Age-related Human Diseases - PMC</a:t>
            </a:r>
          </a:p>
          <a:p>
            <a:pPr algn="l">
              <a:buFont typeface="Arial" panose="020B0604020202020204" pitchFamily="34" charset="0"/>
              <a:buChar char="•"/>
            </a:pPr>
            <a:r>
              <a:rPr lang="en-US" b="0" i="0" dirty="0">
                <a:solidFill>
                  <a:srgbClr val="1F1F1F"/>
                </a:solidFill>
                <a:effectLst/>
                <a:latin typeface="Roboto" panose="02000000000000000000" pitchFamily="2" charset="0"/>
              </a:rPr>
              <a:t>In this review, we have briefly described possible connections between impaired autophagy and factors in cellular aging. Causative...</a:t>
            </a:r>
          </a:p>
          <a:p>
            <a:pPr algn="l">
              <a:buFont typeface="Arial" panose="020B0604020202020204" pitchFamily="34" charset="0"/>
              <a:buChar char="•"/>
            </a:pPr>
            <a:r>
              <a:rPr lang="en-US" b="0" i="0" dirty="0">
                <a:solidFill>
                  <a:srgbClr val="1F1F1F"/>
                </a:solidFill>
                <a:effectLst/>
                <a:latin typeface="Google Sans"/>
              </a:rPr>
              <a:t>NCBI</a:t>
            </a:r>
          </a:p>
          <a:p>
            <a:pPr algn="l">
              <a:buFont typeface="Arial" panose="020B0604020202020204" pitchFamily="34" charset="0"/>
              <a:buChar char="•"/>
            </a:pPr>
            <a:r>
              <a:rPr lang="en-US" b="0" i="0" dirty="0">
                <a:solidFill>
                  <a:srgbClr val="1F1F1F"/>
                </a:solidFill>
                <a:effectLst/>
                <a:latin typeface="Google Sans"/>
              </a:rPr>
              <a:t>Telomere dysfunction in ageing and age-related diseases</a:t>
            </a:r>
          </a:p>
          <a:p>
            <a:pPr algn="l">
              <a:buFont typeface="Arial" panose="020B0604020202020204" pitchFamily="34" charset="0"/>
              <a:buChar char="•"/>
            </a:pPr>
            <a:r>
              <a:rPr lang="en-US" b="0" i="0" dirty="0">
                <a:solidFill>
                  <a:srgbClr val="1F1F1F"/>
                </a:solidFill>
                <a:effectLst/>
                <a:latin typeface="Roboto" panose="02000000000000000000" pitchFamily="2" charset="0"/>
              </a:rPr>
              <a:t>Feb 14, 2022 — </a:t>
            </a:r>
            <a:r>
              <a:rPr lang="en-US" b="0" i="0" dirty="0" err="1">
                <a:solidFill>
                  <a:srgbClr val="1F1F1F"/>
                </a:solidFill>
                <a:effectLst/>
                <a:latin typeface="Roboto" panose="02000000000000000000" pitchFamily="2" charset="0"/>
              </a:rPr>
              <a:t>tDDR</a:t>
            </a:r>
            <a:r>
              <a:rPr lang="en-US" b="0" i="0" dirty="0">
                <a:solidFill>
                  <a:srgbClr val="1F1F1F"/>
                </a:solidFill>
                <a:effectLst/>
                <a:latin typeface="Roboto" panose="02000000000000000000" pitchFamily="2" charset="0"/>
              </a:rPr>
              <a:t> activation and TAF accumulation are often causally connected to other ageing-associated processes. These include ...</a:t>
            </a:r>
          </a:p>
          <a:p>
            <a:pPr algn="l">
              <a:buFont typeface="Arial" panose="020B0604020202020204" pitchFamily="34" charset="0"/>
              <a:buChar char="•"/>
            </a:pPr>
            <a:r>
              <a:rPr lang="en-US" b="0" i="0" dirty="0">
                <a:solidFill>
                  <a:srgbClr val="1F1F1F"/>
                </a:solidFill>
                <a:effectLst/>
                <a:latin typeface="Google Sans"/>
              </a:rPr>
              <a:t>Nature</a:t>
            </a:r>
          </a:p>
          <a:p>
            <a:pPr algn="l">
              <a:buFont typeface="Arial" panose="020B0604020202020204" pitchFamily="34" charset="0"/>
              <a:buChar char="•"/>
            </a:pPr>
            <a:r>
              <a:rPr lang="en-US" b="0" i="0" dirty="0">
                <a:solidFill>
                  <a:srgbClr val="1F1F1F"/>
                </a:solidFill>
                <a:effectLst/>
                <a:latin typeface="Google Sans"/>
              </a:rPr>
              <a:t>Autophagy, Cellular Aging and Age-related Human Diseases</a:t>
            </a:r>
          </a:p>
          <a:p>
            <a:pPr algn="l">
              <a:buFont typeface="Arial" panose="020B0604020202020204" pitchFamily="34" charset="0"/>
              <a:buChar char="•"/>
            </a:pPr>
            <a:r>
              <a:rPr lang="en-US" b="0" i="0" dirty="0">
                <a:solidFill>
                  <a:srgbClr val="1F1F1F"/>
                </a:solidFill>
                <a:effectLst/>
                <a:latin typeface="Roboto" panose="02000000000000000000" pitchFamily="2" charset="0"/>
              </a:rPr>
              <a:t>Nov 27, 2019</a:t>
            </a:r>
          </a:p>
          <a:p>
            <a:pPr algn="l">
              <a:buFont typeface="Arial" panose="020B0604020202020204" pitchFamily="34" charset="0"/>
              <a:buChar char="•"/>
            </a:pPr>
            <a:r>
              <a:rPr lang="en-US" b="0" i="0" dirty="0">
                <a:solidFill>
                  <a:srgbClr val="1F1F1F"/>
                </a:solidFill>
                <a:effectLst/>
                <a:latin typeface="Google Sans"/>
              </a:rPr>
              <a:t>Experimental Neurobiology</a:t>
            </a:r>
          </a:p>
          <a:p>
            <a:pPr algn="ctr" fontAlgn="ctr">
              <a:buFont typeface="Arial" panose="020B0604020202020204" pitchFamily="34" charset="0"/>
              <a:buChar char="•"/>
            </a:pPr>
            <a:r>
              <a:rPr lang="en-US" b="0" i="0" dirty="0">
                <a:solidFill>
                  <a:srgbClr val="001D35"/>
                </a:solidFill>
                <a:effectLst/>
                <a:latin typeface="Google Sans"/>
              </a:rPr>
              <a:t>Show all</a:t>
            </a:r>
          </a:p>
          <a:p>
            <a:br>
              <a:rPr lang="en-US" dirty="0"/>
            </a:br>
            <a:br>
              <a:rPr lang="en-US" dirty="0"/>
            </a:br>
            <a:endParaRPr lang="en-US" dirty="0"/>
          </a:p>
        </p:txBody>
      </p:sp>
      <p:sp>
        <p:nvSpPr>
          <p:cNvPr id="4" name="Slide Number Placeholder 3">
            <a:extLst>
              <a:ext uri="{FF2B5EF4-FFF2-40B4-BE49-F238E27FC236}">
                <a16:creationId xmlns:a16="http://schemas.microsoft.com/office/drawing/2014/main" id="{46E83BAF-68F0-2ACE-535C-CBE6F3EF3D6B}"/>
              </a:ext>
            </a:extLst>
          </p:cNvPr>
          <p:cNvSpPr>
            <a:spLocks noGrp="1"/>
          </p:cNvSpPr>
          <p:nvPr>
            <p:ph type="sldNum" sz="quarter" idx="5"/>
          </p:nvPr>
        </p:nvSpPr>
        <p:spPr/>
        <p:txBody>
          <a:bodyPr/>
          <a:lstStyle/>
          <a:p>
            <a:fld id="{50E156CD-0A27-4D4C-B32C-972BD1792707}" type="slidenum">
              <a:rPr lang="en-US" smtClean="0"/>
              <a:t>8</a:t>
            </a:fld>
            <a:endParaRPr lang="en-US"/>
          </a:p>
        </p:txBody>
      </p:sp>
    </p:spTree>
    <p:extLst>
      <p:ext uri="{BB962C8B-B14F-4D97-AF65-F5344CB8AC3E}">
        <p14:creationId xmlns:p14="http://schemas.microsoft.com/office/powerpoint/2010/main" val="1353003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Autophagy disruption</a:t>
            </a:r>
            <a:r>
              <a:rPr lang="en-US" dirty="0"/>
              <a:t> </a:t>
            </a:r>
          </a:p>
          <a:p>
            <a:r>
              <a:rPr lang="en-US" dirty="0"/>
              <a:t>Some metabolites from the gut microbiota can disrupt autophagy, which can contribute to neurodegeneration. </a:t>
            </a:r>
          </a:p>
          <a:p>
            <a:endParaRPr lang="en-US" dirty="0"/>
          </a:p>
        </p:txBody>
      </p:sp>
    </p:spTree>
    <p:extLst>
      <p:ext uri="{BB962C8B-B14F-4D97-AF65-F5344CB8AC3E}">
        <p14:creationId xmlns:p14="http://schemas.microsoft.com/office/powerpoint/2010/main" val="12896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fontAlgn="ctr"/>
            <a:r>
              <a:rPr lang="en-US" b="0" i="0" u="none" strike="noStrike" dirty="0">
                <a:solidFill>
                  <a:srgbClr val="1F1F1F"/>
                </a:solidFill>
                <a:effectLst/>
                <a:latin typeface="Google Sans"/>
              </a:rPr>
              <a:t>Sleep deprivation can worsen symptoms of amyotrophic lateral sclerosis (ALS) in mice and humans, and can also affect the disease's progression and survival time: </a:t>
            </a:r>
          </a:p>
          <a:p>
            <a:pPr algn="l">
              <a:buFont typeface="Arial" panose="020B0604020202020204" pitchFamily="34" charset="0"/>
              <a:buChar char="•"/>
            </a:pPr>
            <a:r>
              <a:rPr lang="en-US" b="1" i="0" u="none" strike="noStrike" dirty="0">
                <a:solidFill>
                  <a:srgbClr val="1F1F1F"/>
                </a:solidFill>
                <a:effectLst/>
                <a:latin typeface="Google Sans"/>
              </a:rPr>
              <a:t>Sleep deprivation in mice</a:t>
            </a:r>
            <a:endParaRPr lang="en-US" b="0" i="0" u="none" strike="noStrike" dirty="0">
              <a:solidFill>
                <a:srgbClr val="1F1F1F"/>
              </a:solidFill>
              <a:effectLst/>
              <a:latin typeface="Google Sans"/>
            </a:endParaRPr>
          </a:p>
          <a:p>
            <a:pPr algn="l" fontAlgn="ctr">
              <a:buFont typeface="Arial" panose="020B0604020202020204" pitchFamily="34" charset="0"/>
              <a:buChar char="•"/>
            </a:pPr>
            <a:r>
              <a:rPr lang="en-US" b="0" i="0" u="none" strike="noStrike" dirty="0">
                <a:solidFill>
                  <a:srgbClr val="1F1F1F"/>
                </a:solidFill>
                <a:effectLst/>
                <a:latin typeface="Google Sans"/>
              </a:rPr>
              <a:t>Sleep deprivation can cause toxic proteins to build up in the brains of mice. This is because the glymphatic system, which removes waste from the brain, is mostly inactive when we're awake. </a:t>
            </a:r>
          </a:p>
          <a:p>
            <a:pPr algn="l">
              <a:buFont typeface="Arial" panose="020B0604020202020204" pitchFamily="34" charset="0"/>
              <a:buChar char="•"/>
            </a:pPr>
            <a:r>
              <a:rPr lang="en-US" b="1" i="0" u="none" strike="noStrike" dirty="0">
                <a:solidFill>
                  <a:srgbClr val="1F1F1F"/>
                </a:solidFill>
                <a:effectLst/>
                <a:latin typeface="Google Sans"/>
              </a:rPr>
              <a:t>Circadian rhythm disruption in mice</a:t>
            </a:r>
            <a:endParaRPr lang="en-US" b="0" i="0" u="none" strike="noStrike" dirty="0">
              <a:solidFill>
                <a:srgbClr val="1F1F1F"/>
              </a:solidFill>
              <a:effectLst/>
              <a:latin typeface="Google Sans"/>
            </a:endParaRPr>
          </a:p>
          <a:p>
            <a:pPr algn="l" fontAlgn="ctr">
              <a:buFont typeface="Arial" panose="020B0604020202020204" pitchFamily="34" charset="0"/>
              <a:buChar char="•"/>
            </a:pPr>
            <a:r>
              <a:rPr lang="en-US" b="0" i="0" u="none" strike="noStrike" dirty="0">
                <a:solidFill>
                  <a:srgbClr val="1F1F1F"/>
                </a:solidFill>
                <a:effectLst/>
                <a:latin typeface="Google Sans"/>
              </a:rPr>
              <a:t>Circadian rhythm disruption (CRD) can accelerate the onset and progression of ALS in mice. CRD can also aggravate neurodegeneration and inflammation. </a:t>
            </a:r>
          </a:p>
          <a:p>
            <a:pPr algn="l">
              <a:buFont typeface="Arial" panose="020B0604020202020204" pitchFamily="34" charset="0"/>
              <a:buChar char="•"/>
            </a:pPr>
            <a:r>
              <a:rPr lang="en-US" b="1" i="0" u="none" strike="noStrike" dirty="0">
                <a:solidFill>
                  <a:srgbClr val="1F1F1F"/>
                </a:solidFill>
                <a:effectLst/>
                <a:latin typeface="Google Sans"/>
              </a:rPr>
              <a:t>Stress in mice</a:t>
            </a:r>
            <a:endParaRPr lang="en-US" b="0" i="0" u="none" strike="noStrike" dirty="0">
              <a:solidFill>
                <a:srgbClr val="1F1F1F"/>
              </a:solidFill>
              <a:effectLst/>
              <a:latin typeface="Google Sans"/>
            </a:endParaRPr>
          </a:p>
          <a:p>
            <a:pPr algn="l" fontAlgn="ctr">
              <a:buFont typeface="Arial" panose="020B0604020202020204" pitchFamily="34" charset="0"/>
              <a:buChar char="•"/>
            </a:pPr>
            <a:r>
              <a:rPr lang="en-US" b="0" i="0" u="none" strike="noStrike" dirty="0">
                <a:solidFill>
                  <a:srgbClr val="1F1F1F"/>
                </a:solidFill>
                <a:effectLst/>
                <a:latin typeface="Google Sans"/>
              </a:rPr>
              <a:t>Repeated restraint-induced stress can accelerate the progression of ALS in mice. This stress can cause increased activation of astroglia and microglia in the spinal cord. </a:t>
            </a:r>
          </a:p>
          <a:p>
            <a:pPr algn="l">
              <a:buFont typeface="Arial" panose="020B0604020202020204" pitchFamily="34" charset="0"/>
              <a:buChar char="•"/>
            </a:pPr>
            <a:r>
              <a:rPr lang="en-US" b="1" i="0" u="none" strike="noStrike" dirty="0">
                <a:solidFill>
                  <a:srgbClr val="1F1F1F"/>
                </a:solidFill>
                <a:effectLst/>
                <a:latin typeface="Google Sans"/>
              </a:rPr>
              <a:t>Sleep disturbances in ALS patients</a:t>
            </a:r>
            <a:endParaRPr lang="en-US" b="0" i="0" u="none" strike="noStrike" dirty="0">
              <a:solidFill>
                <a:srgbClr val="1F1F1F"/>
              </a:solidFill>
              <a:effectLst/>
              <a:latin typeface="Google Sans"/>
            </a:endParaRPr>
          </a:p>
          <a:p>
            <a:pPr algn="l" fontAlgn="ctr">
              <a:buFont typeface="Arial" panose="020B0604020202020204" pitchFamily="34" charset="0"/>
              <a:buChar char="•"/>
            </a:pPr>
            <a:r>
              <a:rPr lang="en-US" b="0" i="0" u="none" strike="noStrike" dirty="0">
                <a:solidFill>
                  <a:srgbClr val="1F1F1F"/>
                </a:solidFill>
                <a:effectLst/>
                <a:latin typeface="Google Sans"/>
              </a:rPr>
              <a:t>Sleep disturbances are a common symptom of ALS, and sleep disorders can worsen the disease. </a:t>
            </a:r>
          </a:p>
          <a:p>
            <a:pPr algn="l" fontAlgn="ctr"/>
            <a:r>
              <a:rPr lang="en-US" b="0" i="0" u="none" strike="noStrike" dirty="0">
                <a:solidFill>
                  <a:srgbClr val="1F1F1F"/>
                </a:solidFill>
                <a:effectLst/>
                <a:latin typeface="Google Sans"/>
              </a:rPr>
              <a:t>ALS is a neurodegenerative disease that affects the central and peripheral nervous systems. It causes the degeneration of motor neurons, which leads to muscle atrophy, paralysis, and death. Sleep plays an important role in repairing the nervous system, so sleep-based therapy could be a potential treatment for ALS. </a:t>
            </a:r>
          </a:p>
          <a:p>
            <a:pPr algn="l">
              <a:buFont typeface="Arial" panose="020B0604020202020204" pitchFamily="34" charset="0"/>
              <a:buChar char="•"/>
            </a:pPr>
            <a:r>
              <a:rPr lang="en-US" b="0" i="0" u="none" strike="noStrike" dirty="0">
                <a:solidFill>
                  <a:srgbClr val="1F1F1F"/>
                </a:solidFill>
                <a:effectLst/>
                <a:latin typeface="Google Sans"/>
              </a:rPr>
              <a:t>On your back? Side? Face-down? Mice show how we sleep may trigger or protect our brain from diseases like ALS</a:t>
            </a:r>
          </a:p>
          <a:p>
            <a:pPr algn="l">
              <a:buFont typeface="Arial" panose="020B0604020202020204" pitchFamily="34" charset="0"/>
              <a:buChar char="•"/>
            </a:pPr>
            <a:r>
              <a:rPr lang="en-US" b="0" i="0" u="none" strike="noStrike" dirty="0">
                <a:solidFill>
                  <a:srgbClr val="1F1F1F"/>
                </a:solidFill>
                <a:effectLst/>
                <a:latin typeface="Arial" panose="020B0604020202020204" pitchFamily="34" charset="0"/>
              </a:rPr>
              <a:t>May 26, 2022</a:t>
            </a:r>
          </a:p>
          <a:p>
            <a:pPr algn="l">
              <a:buFont typeface="Arial" panose="020B0604020202020204" pitchFamily="34" charset="0"/>
              <a:buChar char="•"/>
            </a:pPr>
            <a:r>
              <a:rPr lang="en-US" b="0" i="0" u="none" strike="noStrike" dirty="0">
                <a:solidFill>
                  <a:srgbClr val="1F1F1F"/>
                </a:solidFill>
                <a:effectLst/>
                <a:latin typeface="Google Sans"/>
              </a:rPr>
              <a:t>The Conversation</a:t>
            </a:r>
          </a:p>
          <a:p>
            <a:pPr algn="l">
              <a:buFont typeface="Arial" panose="020B0604020202020204" pitchFamily="34" charset="0"/>
              <a:buChar char="•"/>
            </a:pPr>
            <a:r>
              <a:rPr lang="en-US" b="0" i="0" u="none" strike="noStrike" dirty="0">
                <a:solidFill>
                  <a:srgbClr val="1F1F1F"/>
                </a:solidFill>
                <a:effectLst/>
                <a:latin typeface="Google Sans"/>
              </a:rPr>
              <a:t>Sleep‐based therapy: A new treatment for amyotrophic lateral ...</a:t>
            </a:r>
          </a:p>
          <a:p>
            <a:pPr algn="l">
              <a:buFont typeface="Arial" panose="020B0604020202020204" pitchFamily="34" charset="0"/>
              <a:buChar char="•"/>
            </a:pPr>
            <a:r>
              <a:rPr lang="en-US" b="0" i="0" u="none" strike="noStrike" dirty="0">
                <a:solidFill>
                  <a:srgbClr val="1F1F1F"/>
                </a:solidFill>
                <a:effectLst/>
                <a:latin typeface="Arial" panose="020B0604020202020204" pitchFamily="34" charset="0"/>
              </a:rPr>
              <a:t>Dec 8, 2021 — Amyotrophic lateral sclerosis (ALS) is a worldwide problem with no effective treatment. Patients usually die of </a:t>
            </a:r>
            <a:r>
              <a:rPr lang="en-US" b="0" i="0" u="none" strike="noStrike" dirty="0" err="1">
                <a:solidFill>
                  <a:srgbClr val="1F1F1F"/>
                </a:solidFill>
                <a:effectLst/>
                <a:latin typeface="Arial" panose="020B0604020202020204" pitchFamily="34" charset="0"/>
              </a:rPr>
              <a:t>respira</a:t>
            </a:r>
            <a:r>
              <a:rPr lang="en-US" b="0" i="0" u="none" strike="noStrike" dirty="0">
                <a:solidFill>
                  <a:srgbClr val="1F1F1F"/>
                </a:solidFill>
                <a:effectLst/>
                <a:latin typeface="Arial" panose="020B0604020202020204" pitchFamily="34" charset="0"/>
              </a:rPr>
              <a:t>...</a:t>
            </a:r>
          </a:p>
          <a:p>
            <a:pPr algn="l">
              <a:buFont typeface="Arial" panose="020B0604020202020204" pitchFamily="34" charset="0"/>
              <a:buChar char="•"/>
            </a:pPr>
            <a:r>
              <a:rPr lang="en-US" b="0" i="0" u="none" strike="noStrike" dirty="0">
                <a:solidFill>
                  <a:srgbClr val="1F1F1F"/>
                </a:solidFill>
                <a:effectLst/>
                <a:latin typeface="Google Sans"/>
              </a:rPr>
              <a:t>Sage Journals</a:t>
            </a:r>
          </a:p>
          <a:p>
            <a:pPr algn="l">
              <a:buFont typeface="Arial" panose="020B0604020202020204" pitchFamily="34" charset="0"/>
              <a:buChar char="•"/>
            </a:pPr>
            <a:r>
              <a:rPr lang="en-US" b="0" i="0" u="none" strike="noStrike" dirty="0">
                <a:solidFill>
                  <a:srgbClr val="1F1F1F"/>
                </a:solidFill>
                <a:effectLst/>
                <a:latin typeface="Google Sans"/>
              </a:rPr>
              <a:t>Circadian Rhythm Dysfunction Accelerates Disease Progression in a ...</a:t>
            </a:r>
          </a:p>
          <a:p>
            <a:pPr algn="l">
              <a:buFont typeface="Arial" panose="020B0604020202020204" pitchFamily="34" charset="0"/>
              <a:buChar char="•"/>
            </a:pPr>
            <a:r>
              <a:rPr lang="en-US" b="0" i="0" u="none" strike="noStrike" dirty="0">
                <a:solidFill>
                  <a:srgbClr val="1F1F1F"/>
                </a:solidFill>
                <a:effectLst/>
                <a:latin typeface="Arial" panose="020B0604020202020204" pitchFamily="34" charset="0"/>
              </a:rPr>
              <a:t>Apr 24, 2018 — Results * CRD Accelerated Disease Onset and Progression in ALS Model Mice. As shown in Figure ​1A, the 42-day-old ALS...</a:t>
            </a:r>
          </a:p>
          <a:p>
            <a:pPr algn="l">
              <a:buFont typeface="Arial" panose="020B0604020202020204" pitchFamily="34" charset="0"/>
              <a:buChar char="•"/>
            </a:pPr>
            <a:r>
              <a:rPr lang="en-US" b="0" i="0" u="none" strike="noStrike" dirty="0">
                <a:solidFill>
                  <a:srgbClr val="1F1F1F"/>
                </a:solidFill>
                <a:effectLst/>
                <a:latin typeface="Google Sans"/>
              </a:rPr>
              <a:t>National Institutes of Health (NIH) (.gov)</a:t>
            </a:r>
          </a:p>
          <a:p>
            <a:pPr algn="ctr" fontAlgn="ctr">
              <a:buFont typeface="Arial" panose="020B0604020202020204" pitchFamily="34" charset="0"/>
              <a:buChar char="•"/>
            </a:pPr>
            <a:r>
              <a:rPr lang="en-US" b="0" i="0" u="none" strike="noStrike" dirty="0">
                <a:solidFill>
                  <a:srgbClr val="001D35"/>
                </a:solidFill>
                <a:effectLst/>
                <a:latin typeface="Google Sans"/>
              </a:rPr>
              <a:t>Show all</a:t>
            </a:r>
          </a:p>
          <a:p>
            <a:pPr>
              <a:lnSpc>
                <a:spcPct val="150000"/>
              </a:lnSpc>
            </a:pPr>
            <a:endParaRPr lang="en-IN" altLang="en-US" dirty="0"/>
          </a:p>
          <a:p>
            <a:pPr>
              <a:lnSpc>
                <a:spcPct val="150000"/>
              </a:lnSpc>
            </a:pPr>
            <a:endParaRPr lang="en-IN" altLang="en-US" dirty="0"/>
          </a:p>
          <a:p>
            <a:pPr>
              <a:lnSpc>
                <a:spcPct val="150000"/>
              </a:lnSpc>
            </a:pPr>
            <a:r>
              <a:rPr lang="en-IN" altLang="en-US" dirty="0"/>
              <a:t>So maybe</a:t>
            </a:r>
            <a:r>
              <a:rPr lang="en-IN" altLang="en-US" baseline="0" dirty="0"/>
              <a:t> we are onto something here. Maybe MS is linked to</a:t>
            </a:r>
            <a:r>
              <a:rPr lang="en-IN" altLang="en-US" dirty="0"/>
              <a:t> </a:t>
            </a:r>
            <a:r>
              <a:rPr lang="en-IN" altLang="en-US" baseline="0" dirty="0"/>
              <a:t>the microbiome. And if it</a:t>
            </a:r>
            <a:r>
              <a:rPr lang="en-IN" altLang="en-US" dirty="0"/>
              <a:t> is, maybe changing the microbiome can change the progression and the severity of MS.</a:t>
            </a:r>
          </a:p>
          <a:p>
            <a:br>
              <a:rPr lang="en-US" dirty="0"/>
            </a:br>
            <a:endParaRPr lang="en-US" dirty="0"/>
          </a:p>
        </p:txBody>
      </p:sp>
    </p:spTree>
    <p:extLst>
      <p:ext uri="{BB962C8B-B14F-4D97-AF65-F5344CB8AC3E}">
        <p14:creationId xmlns:p14="http://schemas.microsoft.com/office/powerpoint/2010/main" val="790401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 </a:t>
            </a:r>
          </a:p>
          <a:p>
            <a:pPr>
              <a:defRPr/>
            </a:pPr>
            <a:r>
              <a:rPr lang="en-US" dirty="0"/>
              <a:t>Why is this so devastating? Myelin is a fatty white substance that surrounds the axon of  nerve cells, forming an electrically insulating layer. It’s essential for the proper functioning of the nervous system.</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When the myelin sheath is damaged, so is neurons’ ability to conduct electrical signals. This demyelination causes a host of debilitating symptoms that can be devastating, even fatal.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But there's good news. Today I’m going to talk to you about ways we can try to accomplish two treatment goals: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first goal is </a:t>
            </a:r>
            <a:r>
              <a:rPr lang="en-US" baseline="0" dirty="0"/>
              <a:t>to d</a:t>
            </a:r>
            <a:r>
              <a:rPr lang="en-US" dirty="0"/>
              <a:t>ecrease the rate of progression</a:t>
            </a:r>
            <a:r>
              <a:rPr lang="en-US" baseline="0" dirty="0"/>
              <a:t> for the</a:t>
            </a:r>
            <a:r>
              <a:rPr lang="en-US" dirty="0"/>
              <a:t> illness.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second goal is to maximize remyelination,</a:t>
            </a:r>
            <a:r>
              <a:rPr lang="en-US" baseline="0" dirty="0"/>
              <a:t> </a:t>
            </a:r>
            <a:r>
              <a:rPr lang="en-US" dirty="0"/>
              <a:t>restoring the function of neurons and decreasing symptoms.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14</a:t>
            </a:fld>
            <a:endParaRPr lang="en-IN" altLang="en-US" dirty="0"/>
          </a:p>
        </p:txBody>
      </p:sp>
    </p:spTree>
    <p:extLst>
      <p:ext uri="{BB962C8B-B14F-4D97-AF65-F5344CB8AC3E}">
        <p14:creationId xmlns:p14="http://schemas.microsoft.com/office/powerpoint/2010/main" val="208486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fontAlgn="ctr"/>
            <a:r>
              <a:rPr lang="en-US" b="0" i="0" dirty="0">
                <a:solidFill>
                  <a:srgbClr val="001D35"/>
                </a:solidFill>
                <a:effectLst/>
                <a:latin typeface="Google Sans"/>
              </a:rPr>
              <a:t>Pterostilbene is a naturally occurring phytoalexin that can induce autophagy, which may help prevent or treat various conditions: </a:t>
            </a:r>
          </a:p>
          <a:p>
            <a:pPr algn="l" fontAlgn="ctr">
              <a:buFont typeface="Arial" panose="020B0604020202020204" pitchFamily="34" charset="0"/>
              <a:buChar char="•"/>
            </a:pPr>
            <a:r>
              <a:rPr lang="en-US" b="1" i="0" dirty="0">
                <a:solidFill>
                  <a:srgbClr val="001D35"/>
                </a:solidFill>
                <a:effectLst/>
                <a:latin typeface="Google Sans"/>
              </a:rPr>
              <a:t>Cancer</a:t>
            </a:r>
            <a:r>
              <a:rPr lang="en-US" b="0" i="0" dirty="0">
                <a:solidFill>
                  <a:srgbClr val="001D35"/>
                </a:solidFill>
                <a:effectLst/>
                <a:latin typeface="Google Sans"/>
              </a:rPr>
              <a:t>: Pterostilbene can inhibit the growth of cancer cells by inducing autophagy, apoptosis, and necrosis. It can also inhibit the spread of cancer cells by preventing adhesion, invasion, and metastasis. Pterostilbene can be effective against both </a:t>
            </a:r>
            <a:r>
              <a:rPr lang="en-US" b="0" i="0" dirty="0" err="1">
                <a:solidFill>
                  <a:srgbClr val="001D35"/>
                </a:solidFill>
                <a:effectLst/>
                <a:latin typeface="Google Sans"/>
              </a:rPr>
              <a:t>chemosensitive</a:t>
            </a:r>
            <a:r>
              <a:rPr lang="en-US" b="0" i="0" dirty="0">
                <a:solidFill>
                  <a:srgbClr val="001D35"/>
                </a:solidFill>
                <a:effectLst/>
                <a:latin typeface="Google Sans"/>
              </a:rPr>
              <a:t> and </a:t>
            </a:r>
            <a:r>
              <a:rPr lang="en-US" b="0" i="0" dirty="0" err="1">
                <a:solidFill>
                  <a:srgbClr val="001D35"/>
                </a:solidFill>
                <a:effectLst/>
                <a:latin typeface="Google Sans"/>
              </a:rPr>
              <a:t>chemoresistant</a:t>
            </a:r>
            <a:r>
              <a:rPr lang="en-US" b="0" i="0" dirty="0">
                <a:solidFill>
                  <a:srgbClr val="001D35"/>
                </a:solidFill>
                <a:effectLst/>
                <a:latin typeface="Google Sans"/>
              </a:rPr>
              <a:t> lung and bladder cancer cells. </a:t>
            </a:r>
          </a:p>
          <a:p>
            <a:pPr algn="l" fontAlgn="ctr">
              <a:buFont typeface="Arial" panose="020B0604020202020204" pitchFamily="34" charset="0"/>
              <a:buChar char="•"/>
            </a:pPr>
            <a:r>
              <a:rPr lang="en-US" b="1" i="0" dirty="0">
                <a:solidFill>
                  <a:srgbClr val="001D35"/>
                </a:solidFill>
                <a:effectLst/>
                <a:latin typeface="Google Sans"/>
              </a:rPr>
              <a:t>Renal fibrosis</a:t>
            </a:r>
            <a:r>
              <a:rPr lang="en-US" b="0" i="0" dirty="0">
                <a:solidFill>
                  <a:srgbClr val="001D35"/>
                </a:solidFill>
                <a:effectLst/>
                <a:latin typeface="Google Sans"/>
              </a:rPr>
              <a:t>: Pterostilbene can prevent renal fibrosis by inducing autophagy, which can help reduce NLRP3 inflammasome activation and epithelial-mesenchymal transition (EMT). </a:t>
            </a:r>
          </a:p>
          <a:p>
            <a:pPr algn="l">
              <a:buFont typeface="Arial" panose="020B0604020202020204" pitchFamily="34" charset="0"/>
              <a:buChar char="•"/>
            </a:pPr>
            <a:r>
              <a:rPr lang="en-US" b="1" i="0" dirty="0">
                <a:solidFill>
                  <a:srgbClr val="001D35"/>
                </a:solidFill>
                <a:effectLst/>
                <a:latin typeface="Google Sans"/>
              </a:rPr>
              <a:t>Skin diseases</a:t>
            </a:r>
            <a:r>
              <a:rPr lang="en-US" b="0" i="0" dirty="0">
                <a:solidFill>
                  <a:srgbClr val="001D35"/>
                </a:solidFill>
                <a:effectLst/>
                <a:latin typeface="Google Sans"/>
              </a:rPr>
              <a:t>: Pterostilbene may be a therapeutic or preventive option for skin diseases. </a:t>
            </a:r>
          </a:p>
          <a:p>
            <a:endParaRPr lang="en-US" dirty="0"/>
          </a:p>
        </p:txBody>
      </p:sp>
    </p:spTree>
    <p:extLst>
      <p:ext uri="{BB962C8B-B14F-4D97-AF65-F5344CB8AC3E}">
        <p14:creationId xmlns:p14="http://schemas.microsoft.com/office/powerpoint/2010/main" val="4028674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i="0" dirty="0">
                <a:solidFill>
                  <a:srgbClr val="414141"/>
                </a:solidFill>
                <a:effectLst/>
                <a:latin typeface="PT Sans" panose="020B0503020203020204" pitchFamily="34" charset="0"/>
              </a:rPr>
              <a:t>Mitochondrial dysfunction is associated with both aging and a wide array of neurodegenerative disorders such as MS,  Alzheimer’s disease,</a:t>
            </a:r>
            <a:r>
              <a:rPr lang="en-US" b="0" i="0" baseline="30000" dirty="0">
                <a:solidFill>
                  <a:srgbClr val="414141"/>
                </a:solidFill>
                <a:effectLst/>
                <a:latin typeface="PT Sans" panose="020B0503020203020204" pitchFamily="34" charset="0"/>
              </a:rPr>
              <a:t>1</a:t>
            </a:r>
            <a:r>
              <a:rPr lang="en-US" b="0" i="0" dirty="0">
                <a:solidFill>
                  <a:srgbClr val="414141"/>
                </a:solidFill>
                <a:effectLst/>
                <a:latin typeface="PT Sans" panose="020B0503020203020204" pitchFamily="34" charset="0"/>
              </a:rPr>
              <a:t> Parkinson’s disease,</a:t>
            </a:r>
            <a:r>
              <a:rPr lang="en-US" b="0" i="0" baseline="30000" dirty="0">
                <a:solidFill>
                  <a:srgbClr val="414141"/>
                </a:solidFill>
                <a:effectLst/>
                <a:latin typeface="PT Sans" panose="020B0503020203020204" pitchFamily="34" charset="0"/>
              </a:rPr>
              <a:t>2</a:t>
            </a:r>
            <a:r>
              <a:rPr lang="en-US" b="0" i="0" dirty="0">
                <a:solidFill>
                  <a:srgbClr val="414141"/>
                </a:solidFill>
                <a:effectLst/>
                <a:latin typeface="PT Sans" panose="020B0503020203020204" pitchFamily="34" charset="0"/>
              </a:rPr>
              <a:t> and amyotrophic lateral sclerosis (ALS).</a:t>
            </a:r>
            <a:r>
              <a:rPr lang="en-US" b="0" i="0" baseline="30000" dirty="0">
                <a:solidFill>
                  <a:srgbClr val="414141"/>
                </a:solidFill>
                <a:effectLst/>
                <a:latin typeface="PT Sans" panose="020B0503020203020204" pitchFamily="34" charset="0"/>
              </a:rPr>
              <a:t>3</a:t>
            </a:r>
            <a:r>
              <a:rPr lang="en-US" b="0" i="0" dirty="0">
                <a:solidFill>
                  <a:srgbClr val="414141"/>
                </a:solidFill>
                <a:effectLst/>
                <a:latin typeface="PT Sans" panose="020B0503020203020204" pitchFamily="34" charset="0"/>
              </a:rPr>
              <a:t>Mitochondrial dysfunction increases with age, leading to high levels of reactive oxygen species and prolonged oxidative stress. Studies suggest that raising intracellular concentrations of NAD+ (nicotinamide adenine dinucleotide) may be crucial in this regard.</a:t>
            </a:r>
            <a:r>
              <a:rPr lang="en-US" b="0" i="0" baseline="30000" dirty="0">
                <a:solidFill>
                  <a:srgbClr val="414141"/>
                </a:solidFill>
                <a:effectLst/>
                <a:latin typeface="PT Sans" panose="020B0503020203020204" pitchFamily="34" charset="0"/>
              </a:rPr>
              <a:t>6,7 </a:t>
            </a:r>
            <a:r>
              <a:rPr lang="en-US" b="0" i="0" dirty="0">
                <a:solidFill>
                  <a:srgbClr val="414141"/>
                </a:solidFill>
                <a:effectLst/>
                <a:latin typeface="PT Sans" panose="020B0503020203020204" pitchFamily="34" charset="0"/>
              </a:rPr>
              <a:t>NAD+ is an essential coenzyme and substrate in multiple biological processes including the modulation of cellular metabolism, cell signaling, transcription, and DNA repair.</a:t>
            </a:r>
            <a:r>
              <a:rPr lang="en-US" b="0" i="0" baseline="30000" dirty="0">
                <a:solidFill>
                  <a:srgbClr val="414141"/>
                </a:solidFill>
                <a:effectLst/>
                <a:latin typeface="PT Sans" panose="020B0503020203020204" pitchFamily="34" charset="0"/>
              </a:rPr>
              <a:t>8</a:t>
            </a:r>
            <a:endParaRPr lang="en-US" dirty="0"/>
          </a:p>
        </p:txBody>
      </p:sp>
      <p:sp>
        <p:nvSpPr>
          <p:cNvPr id="4" name="Slide Number Placeholder 3"/>
          <p:cNvSpPr>
            <a:spLocks noGrp="1"/>
          </p:cNvSpPr>
          <p:nvPr>
            <p:ph type="sldNum" sz="quarter" idx="5"/>
          </p:nvPr>
        </p:nvSpPr>
        <p:spPr/>
        <p:txBody>
          <a:bodyPr/>
          <a:lstStyle/>
          <a:p>
            <a:fld id="{490474BD-72CE-F641-9590-EDB745FF1940}" type="slidenum">
              <a:rPr lang="en-IN" altLang="en-US" smtClean="0"/>
              <a:pPr/>
              <a:t>28</a:t>
            </a:fld>
            <a:endParaRPr lang="en-IN" altLang="en-US" dirty="0"/>
          </a:p>
        </p:txBody>
      </p:sp>
    </p:spTree>
    <p:extLst>
      <p:ext uri="{BB962C8B-B14F-4D97-AF65-F5344CB8AC3E}">
        <p14:creationId xmlns:p14="http://schemas.microsoft.com/office/powerpoint/2010/main" val="3742579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lnSpc>
                <a:spcPct val="150000"/>
              </a:lnSpc>
              <a:buFont typeface="Wingdings" charset="2"/>
              <a:buNone/>
            </a:pPr>
            <a:r>
              <a:rPr lang="en-IN" altLang="en-US" dirty="0"/>
              <a:t>Diagnosis of MS is made by clinical evaluation and MRI. MS demyelination, called lesions, appear as white on MRI.</a:t>
            </a:r>
          </a:p>
          <a:p>
            <a:pPr eaLnBrk="1" hangingPunct="1">
              <a:lnSpc>
                <a:spcPct val="150000"/>
              </a:lnSpc>
              <a:buFont typeface="Wingdings" charset="2"/>
              <a:buNone/>
            </a:pPr>
            <a:endParaRPr lang="en-IN" altLang="en-US" dirty="0"/>
          </a:p>
          <a:p>
            <a:pPr eaLnBrk="1" hangingPunct="1">
              <a:lnSpc>
                <a:spcPct val="150000"/>
              </a:lnSpc>
              <a:buFont typeface="Wingdings" charset="2"/>
              <a:buNone/>
            </a:pPr>
            <a:r>
              <a:rPr lang="en-IN" altLang="en-US" dirty="0"/>
              <a:t>Here we see images from a 40 year old MS patient who had  symptoms related to cognitive function, breathing regularity, malaise and mobility. Lesions are seen in four areas.</a:t>
            </a:r>
          </a:p>
          <a:p>
            <a:pPr marL="228600" indent="-228600" eaLnBrk="1" hangingPunct="1">
              <a:lnSpc>
                <a:spcPct val="150000"/>
              </a:lnSpc>
              <a:buFont typeface="+mj-lt"/>
              <a:buAutoNum type="alphaUcPeriod"/>
            </a:pPr>
            <a:r>
              <a:rPr lang="en-US" altLang="en-US" dirty="0"/>
              <a:t>right lateral medulla oblongata</a:t>
            </a:r>
          </a:p>
          <a:p>
            <a:pPr marL="228600" indent="-228600">
              <a:buFont typeface="+mj-lt"/>
              <a:buAutoNum type="alphaUcPeriod"/>
            </a:pPr>
            <a:r>
              <a:rPr lang="en-US" altLang="en-US" dirty="0"/>
              <a:t>periventricular distribution along the path of the deep medullary veins.</a:t>
            </a:r>
            <a:r>
              <a:rPr lang="en-US" altLang="en-US" baseline="0" dirty="0"/>
              <a:t> </a:t>
            </a:r>
            <a:r>
              <a:rPr lang="en-US" altLang="en-US" dirty="0"/>
              <a:t>These lesions are commonly referred to as “Dawson’s fingers”.</a:t>
            </a:r>
          </a:p>
          <a:p>
            <a:pPr marL="228600" indent="-228600">
              <a:buFont typeface="+mj-lt"/>
              <a:buAutoNum type="alphaUcPeriod"/>
            </a:pPr>
            <a:r>
              <a:rPr lang="en-US" altLang="en-US" dirty="0"/>
              <a:t>the upper medulla</a:t>
            </a:r>
          </a:p>
          <a:p>
            <a:pPr marL="228600" indent="-228600">
              <a:buFont typeface="+mj-lt"/>
              <a:buAutoNum type="alphaUcPeriod"/>
            </a:pPr>
            <a:r>
              <a:rPr lang="en-US" altLang="en-US" dirty="0"/>
              <a:t>the bilateral periventricular white matter. </a:t>
            </a:r>
            <a:endParaRPr lang="en-IN" altLang="en-US" dirty="0"/>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BBA24322-CF34-CF47-9DCD-8FAE63D2B6BD}" type="slidenum">
              <a:rPr lang="en-IN" altLang="en-US"/>
              <a:pPr/>
              <a:t>33</a:t>
            </a:fld>
            <a:endParaRPr lang="en-IN" altLang="en-US" dirty="0"/>
          </a:p>
        </p:txBody>
      </p:sp>
    </p:spTree>
    <p:extLst>
      <p:ext uri="{BB962C8B-B14F-4D97-AF65-F5344CB8AC3E}">
        <p14:creationId xmlns:p14="http://schemas.microsoft.com/office/powerpoint/2010/main" val="3122719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ignored that last piece of advice.</a:t>
            </a:r>
          </a:p>
          <a:p>
            <a:endParaRPr lang="en-US" dirty="0"/>
          </a:p>
          <a:p>
            <a:r>
              <a:rPr lang="en-US" dirty="0"/>
              <a:t>A few weeks later I got an application for disability. I threw it in the garbage.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After all,</a:t>
            </a:r>
            <a:r>
              <a:rPr lang="en-US" altLang="en-US" baseline="0" dirty="0"/>
              <a:t> I'm a </a:t>
            </a:r>
            <a:r>
              <a:rPr lang="en-US" altLang="en-US" dirty="0"/>
              <a:t>Naturopathic Physician with many more tools in my kit. I could do all the standard autoimmune things such as </a:t>
            </a:r>
          </a:p>
          <a:p>
            <a:pPr marL="171450" marR="0" lvl="0" indent="-171450" algn="l" defTabSz="914400" rtl="0" eaLnBrk="0" fontAlgn="base" latinLnBrk="0" hangingPunct="0">
              <a:lnSpc>
                <a:spcPct val="100000"/>
              </a:lnSpc>
              <a:spcBef>
                <a:spcPct val="30000"/>
              </a:spcBef>
              <a:spcAft>
                <a:spcPct val="0"/>
              </a:spcAft>
              <a:buClrTx/>
              <a:buSzTx/>
              <a:buFont typeface="Arial" charset="0"/>
              <a:buChar char="•"/>
              <a:tabLst/>
              <a:defRPr/>
            </a:pPr>
            <a:r>
              <a:rPr lang="en-US" altLang="en-US" dirty="0"/>
              <a:t>Hypoallergenic diet</a:t>
            </a:r>
          </a:p>
          <a:p>
            <a:pPr marL="171450" marR="0" lvl="0" indent="-171450" algn="l" defTabSz="914400" rtl="0" eaLnBrk="0" fontAlgn="base" latinLnBrk="0" hangingPunct="0">
              <a:lnSpc>
                <a:spcPct val="100000"/>
              </a:lnSpc>
              <a:spcBef>
                <a:spcPct val="30000"/>
              </a:spcBef>
              <a:spcAft>
                <a:spcPct val="0"/>
              </a:spcAft>
              <a:buClrTx/>
              <a:buSzTx/>
              <a:buFont typeface="Arial" charset="0"/>
              <a:buChar char="•"/>
              <a:tabLst/>
              <a:defRPr/>
            </a:pPr>
            <a:r>
              <a:rPr lang="en-US" altLang="en-US" dirty="0"/>
              <a:t>Detoxification</a:t>
            </a:r>
          </a:p>
          <a:p>
            <a:pPr marL="171450" marR="0" lvl="0" indent="-171450" algn="l" defTabSz="914400" rtl="0" eaLnBrk="0" fontAlgn="base" latinLnBrk="0" hangingPunct="0">
              <a:lnSpc>
                <a:spcPct val="100000"/>
              </a:lnSpc>
              <a:spcBef>
                <a:spcPct val="30000"/>
              </a:spcBef>
              <a:spcAft>
                <a:spcPct val="0"/>
              </a:spcAft>
              <a:buClrTx/>
              <a:buSzTx/>
              <a:buFont typeface="Arial" charset="0"/>
              <a:buChar char="•"/>
              <a:tabLst/>
              <a:defRPr/>
            </a:pPr>
            <a:r>
              <a:rPr lang="en-US" altLang="en-US" dirty="0"/>
              <a:t>IV Glutathione</a:t>
            </a:r>
          </a:p>
          <a:p>
            <a:pPr marL="171450" marR="0" lvl="0" indent="-171450" algn="l" defTabSz="914400" rtl="0" eaLnBrk="0" fontAlgn="base" latinLnBrk="0" hangingPunct="0">
              <a:lnSpc>
                <a:spcPct val="100000"/>
              </a:lnSpc>
              <a:spcBef>
                <a:spcPct val="30000"/>
              </a:spcBef>
              <a:spcAft>
                <a:spcPct val="0"/>
              </a:spcAft>
              <a:buClrTx/>
              <a:buSzTx/>
              <a:buFont typeface="Arial" charset="0"/>
              <a:buChar char="•"/>
              <a:tabLst/>
              <a:defRPr/>
            </a:pPr>
            <a:r>
              <a:rPr lang="en-US" altLang="en-US" dirty="0"/>
              <a:t>IV Phosphatidylserine </a:t>
            </a:r>
          </a:p>
          <a:p>
            <a:pPr marL="171450" marR="0" lvl="0" indent="-171450" algn="l" defTabSz="914400" rtl="0" eaLnBrk="0" fontAlgn="base" latinLnBrk="0" hangingPunct="0">
              <a:lnSpc>
                <a:spcPct val="100000"/>
              </a:lnSpc>
              <a:spcBef>
                <a:spcPct val="30000"/>
              </a:spcBef>
              <a:spcAft>
                <a:spcPct val="0"/>
              </a:spcAft>
              <a:buClrTx/>
              <a:buSzTx/>
              <a:buFont typeface="Arial" charset="0"/>
              <a:buChar char="•"/>
              <a:tabLst/>
              <a:defRPr/>
            </a:pPr>
            <a:r>
              <a:rPr lang="en-US" altLang="en-US" dirty="0"/>
              <a:t>And Vitamin D </a:t>
            </a:r>
          </a:p>
          <a:p>
            <a:pPr marL="171450" marR="0" lvl="0" indent="-171450" algn="l" defTabSz="914400" rtl="0" eaLnBrk="0" fontAlgn="base" latinLnBrk="0" hangingPunct="0">
              <a:lnSpc>
                <a:spcPct val="100000"/>
              </a:lnSpc>
              <a:spcBef>
                <a:spcPct val="30000"/>
              </a:spcBef>
              <a:spcAft>
                <a:spcPct val="0"/>
              </a:spcAft>
              <a:buClrTx/>
              <a:buSzTx/>
              <a:buFont typeface="Arial" charset="0"/>
              <a:buChar char="•"/>
              <a:tabLst/>
              <a:defRPr/>
            </a:pPr>
            <a:r>
              <a:rPr lang="en-US" altLang="en-US" dirty="0"/>
              <a:t>I’d eat a hyposaturated fat diet.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And I’d get better. </a:t>
            </a:r>
            <a:endParaRPr lang="en-US" dirty="0"/>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36</a:t>
            </a:fld>
            <a:endParaRPr lang="en-IN" altLang="en-US" dirty="0"/>
          </a:p>
        </p:txBody>
      </p:sp>
    </p:spTree>
    <p:extLst>
      <p:ext uri="{BB962C8B-B14F-4D97-AF65-F5344CB8AC3E}">
        <p14:creationId xmlns:p14="http://schemas.microsoft.com/office/powerpoint/2010/main" val="1882014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was dead wrong. </a:t>
            </a:r>
          </a:p>
          <a:p>
            <a:endParaRPr lang="en-US" dirty="0"/>
          </a:p>
          <a:p>
            <a:r>
              <a:rPr lang="en-US" dirty="0"/>
              <a:t>9 months later, my “galaxy" of lesions in the C2 area became one consolidated large lesion.</a:t>
            </a:r>
          </a:p>
          <a:p>
            <a:endParaRPr lang="en-US" dirty="0"/>
          </a:p>
          <a:p>
            <a:r>
              <a:rPr lang="en-US" dirty="0"/>
              <a:t>My symptoms worsened dramatically.</a:t>
            </a:r>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39</a:t>
            </a:fld>
            <a:endParaRPr lang="en-IN" altLang="en-US" dirty="0"/>
          </a:p>
        </p:txBody>
      </p:sp>
    </p:spTree>
    <p:extLst>
      <p:ext uri="{BB962C8B-B14F-4D97-AF65-F5344CB8AC3E}">
        <p14:creationId xmlns:p14="http://schemas.microsoft.com/office/powerpoint/2010/main" val="2155833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My surfing gloves became gloves to protect me from the searing pain of mildly warm water touching my hand during a shower.</a:t>
            </a:r>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40</a:t>
            </a:fld>
            <a:endParaRPr lang="en-IN" altLang="en-US" dirty="0"/>
          </a:p>
        </p:txBody>
      </p:sp>
    </p:spTree>
    <p:extLst>
      <p:ext uri="{BB962C8B-B14F-4D97-AF65-F5344CB8AC3E}">
        <p14:creationId xmlns:p14="http://schemas.microsoft.com/office/powerpoint/2010/main" val="746880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Putting my shoes on was a difficult, time-consuming event.</a:t>
            </a:r>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41</a:t>
            </a:fld>
            <a:endParaRPr lang="en-IN" altLang="en-US" dirty="0"/>
          </a:p>
        </p:txBody>
      </p:sp>
    </p:spTree>
    <p:extLst>
      <p:ext uri="{BB962C8B-B14F-4D97-AF65-F5344CB8AC3E}">
        <p14:creationId xmlns:p14="http://schemas.microsoft.com/office/powerpoint/2010/main" val="2446321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Playing piano was impossible.</a:t>
            </a:r>
          </a:p>
          <a:p>
            <a:endParaRPr lang="en-US" dirty="0"/>
          </a:p>
          <a:p>
            <a:r>
              <a:rPr lang="en-US" dirty="0"/>
              <a:t>Just walking was an issue. </a:t>
            </a:r>
          </a:p>
          <a:p>
            <a:endParaRPr lang="en-US" dirty="0"/>
          </a:p>
          <a:p>
            <a:r>
              <a:rPr lang="en-US" dirty="0"/>
              <a:t>Even worse, I developed demyelinations and atrophy  in  the  cerebral cortex, which is involved in executive functions, sequential thinking, and word selection.</a:t>
            </a:r>
          </a:p>
          <a:p>
            <a:endParaRPr lang="en-US" dirty="0"/>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42</a:t>
            </a:fld>
            <a:endParaRPr lang="en-IN" altLang="en-US" dirty="0"/>
          </a:p>
        </p:txBody>
      </p:sp>
    </p:spTree>
    <p:extLst>
      <p:ext uri="{BB962C8B-B14F-4D97-AF65-F5344CB8AC3E}">
        <p14:creationId xmlns:p14="http://schemas.microsoft.com/office/powerpoint/2010/main" val="1927743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Sometimes I temporarily lost my identity. I couldn’t even remember who I was.</a:t>
            </a:r>
          </a:p>
          <a:p>
            <a:endParaRPr lang="en-US" dirty="0"/>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43</a:t>
            </a:fld>
            <a:endParaRPr lang="en-IN" alt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744" y="197446"/>
            <a:ext cx="4032448" cy="4032448"/>
          </a:xfrm>
          <a:prstGeom prst="rect">
            <a:avLst/>
          </a:prstGeom>
        </p:spPr>
      </p:pic>
    </p:spTree>
    <p:extLst>
      <p:ext uri="{BB962C8B-B14F-4D97-AF65-F5344CB8AC3E}">
        <p14:creationId xmlns:p14="http://schemas.microsoft.com/office/powerpoint/2010/main" val="2738811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My speech therapist gave me this to put in my wallet.</a:t>
            </a:r>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44</a:t>
            </a:fld>
            <a:endParaRPr lang="en-IN" altLang="en-US" dirty="0"/>
          </a:p>
        </p:txBody>
      </p:sp>
    </p:spTree>
    <p:extLst>
      <p:ext uri="{BB962C8B-B14F-4D97-AF65-F5344CB8AC3E}">
        <p14:creationId xmlns:p14="http://schemas.microsoft.com/office/powerpoint/2010/main" val="2638505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One evening,</a:t>
            </a:r>
            <a:r>
              <a:rPr lang="en-US" baseline="0" dirty="0"/>
              <a:t> </a:t>
            </a:r>
            <a:r>
              <a:rPr lang="en-US" dirty="0"/>
              <a:t>I wrote this. I was feeling an attack coming on, and I was worried that I wouldn’t recognize my family.</a:t>
            </a:r>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45</a:t>
            </a:fld>
            <a:endParaRPr lang="en-IN" altLang="en-US" dirty="0"/>
          </a:p>
        </p:txBody>
      </p:sp>
    </p:spTree>
    <p:extLst>
      <p:ext uri="{BB962C8B-B14F-4D97-AF65-F5344CB8AC3E}">
        <p14:creationId xmlns:p14="http://schemas.microsoft.com/office/powerpoint/2010/main" val="19760863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 week later, for just a minute,</a:t>
            </a:r>
            <a:r>
              <a:rPr lang="en-US" baseline="0" dirty="0"/>
              <a:t> that came true. This is my son. But </a:t>
            </a:r>
            <a:r>
              <a:rPr lang="en-US" dirty="0"/>
              <a:t>I thought maybe he</a:t>
            </a:r>
            <a:r>
              <a:rPr lang="en-US" baseline="0" dirty="0"/>
              <a:t> might be my godson.</a:t>
            </a:r>
            <a:endParaRPr lang="en-US" dirty="0"/>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46</a:t>
            </a:fld>
            <a:endParaRPr lang="en-IN" altLang="en-US" dirty="0"/>
          </a:p>
        </p:txBody>
      </p:sp>
    </p:spTree>
    <p:extLst>
      <p:ext uri="{BB962C8B-B14F-4D97-AF65-F5344CB8AC3E}">
        <p14:creationId xmlns:p14="http://schemas.microsoft.com/office/powerpoint/2010/main" val="2588237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Another lesion</a:t>
            </a:r>
            <a:r>
              <a:rPr lang="en-US" baseline="0" dirty="0"/>
              <a:t> grew. I was offered </a:t>
            </a:r>
            <a:r>
              <a:rPr lang="en-US" dirty="0"/>
              <a:t>a cup of tea. I saw 4 hands.</a:t>
            </a:r>
            <a:r>
              <a:rPr lang="en-US" baseline="0" dirty="0"/>
              <a:t> So</a:t>
            </a:r>
            <a:r>
              <a:rPr lang="en-US" dirty="0"/>
              <a:t> I was referred to the hospital.</a:t>
            </a:r>
          </a:p>
          <a:p>
            <a:endParaRPr lang="en-US" dirty="0"/>
          </a:p>
        </p:txBody>
      </p:sp>
      <p:sp>
        <p:nvSpPr>
          <p:cNvPr id="4" name="Slide Number Placeholder 3"/>
          <p:cNvSpPr>
            <a:spLocks noGrp="1"/>
          </p:cNvSpPr>
          <p:nvPr>
            <p:ph type="sldNum" sz="quarter" idx="10"/>
          </p:nvPr>
        </p:nvSpPr>
        <p:spPr/>
        <p:txBody>
          <a:bodyPr/>
          <a:lstStyle/>
          <a:p>
            <a:fld id="{490474BD-72CE-F641-9590-EDB745FF1940}" type="slidenum">
              <a:rPr lang="en-IN" altLang="en-US" smtClean="0"/>
              <a:pPr/>
              <a:t>47</a:t>
            </a:fld>
            <a:endParaRPr lang="en-IN" altLang="en-US" dirty="0"/>
          </a:p>
        </p:txBody>
      </p:sp>
    </p:spTree>
    <p:extLst>
      <p:ext uri="{BB962C8B-B14F-4D97-AF65-F5344CB8AC3E}">
        <p14:creationId xmlns:p14="http://schemas.microsoft.com/office/powerpoint/2010/main" val="2300209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15 consecutive MRI over 13 years have shown no further progression</a:t>
            </a:r>
          </a:p>
        </p:txBody>
      </p:sp>
    </p:spTree>
    <p:extLst>
      <p:ext uri="{BB962C8B-B14F-4D97-AF65-F5344CB8AC3E}">
        <p14:creationId xmlns:p14="http://schemas.microsoft.com/office/powerpoint/2010/main" val="44745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4" name="Rectangle 6"/>
          <p:cNvSpPr/>
          <p:nvPr/>
        </p:nvSpPr>
        <p:spPr>
          <a:xfrm>
            <a:off x="3175" y="6400800"/>
            <a:ext cx="12188825" cy="457200"/>
          </a:xfrm>
          <a:prstGeom prst="rect">
            <a:avLst/>
          </a:prstGeom>
          <a:solidFill>
            <a:schemeClr val="accent1"/>
          </a:solidFill>
          <a:ln w="12700">
            <a:miter lim="400000"/>
          </a:ln>
        </p:spPr>
        <p:txBody>
          <a:bodyPr lIns="45719" rIns="45719"/>
          <a:lstStyle/>
          <a:p>
            <a:endParaRPr/>
          </a:p>
        </p:txBody>
      </p:sp>
      <p:sp>
        <p:nvSpPr>
          <p:cNvPr id="15" name="Rectangle 7"/>
          <p:cNvSpPr/>
          <p:nvPr/>
        </p:nvSpPr>
        <p:spPr>
          <a:xfrm>
            <a:off x="14" y="6334316"/>
            <a:ext cx="12188826" cy="64009"/>
          </a:xfrm>
          <a:prstGeom prst="rect">
            <a:avLst/>
          </a:prstGeom>
          <a:solidFill>
            <a:schemeClr val="accent1"/>
          </a:solidFill>
          <a:ln w="12700">
            <a:miter lim="400000"/>
          </a:ln>
        </p:spPr>
        <p:txBody>
          <a:bodyPr lIns="45719" rIns="45719"/>
          <a:lstStyle/>
          <a:p>
            <a:endParaRPr/>
          </a:p>
        </p:txBody>
      </p:sp>
      <p:sp>
        <p:nvSpPr>
          <p:cNvPr id="16" name="Title Text"/>
          <p:cNvSpPr txBox="1">
            <a:spLocks noGrp="1"/>
          </p:cNvSpPr>
          <p:nvPr>
            <p:ph type="title"/>
          </p:nvPr>
        </p:nvSpPr>
        <p:spPr>
          <a:xfrm>
            <a:off x="1097280" y="758951"/>
            <a:ext cx="10058401" cy="3566161"/>
          </a:xfrm>
          <a:prstGeom prst="rect">
            <a:avLst/>
          </a:prstGeom>
        </p:spPr>
        <p:txBody>
          <a:bodyPr/>
          <a:lstStyle>
            <a:lvl1pPr>
              <a:defRPr sz="8000">
                <a:solidFill>
                  <a:srgbClr val="262626"/>
                </a:solidFill>
              </a:defRPr>
            </a:lvl1pPr>
          </a:lstStyle>
          <a:p>
            <a:r>
              <a:t>Title Text</a:t>
            </a:r>
          </a:p>
        </p:txBody>
      </p:sp>
      <p:sp>
        <p:nvSpPr>
          <p:cNvPr id="17" name="Body Level One…"/>
          <p:cNvSpPr txBox="1">
            <a:spLocks noGrp="1"/>
          </p:cNvSpPr>
          <p:nvPr>
            <p:ph type="body" sz="quarter" idx="1"/>
          </p:nvPr>
        </p:nvSpPr>
        <p:spPr>
          <a:xfrm>
            <a:off x="1100050" y="4455619"/>
            <a:ext cx="10058401" cy="1143001"/>
          </a:xfrm>
          <a:prstGeom prst="rect">
            <a:avLst/>
          </a:prstGeom>
        </p:spPr>
        <p:txBody>
          <a:bodyPr lIns="45719" tIns="45719" rIns="45719" bIns="45719"/>
          <a:lstStyle>
            <a:lvl1pPr marL="0" indent="0">
              <a:buClrTx/>
              <a:buSzTx/>
              <a:buFontTx/>
              <a:buNone/>
              <a:defRPr sz="2400" cap="all" spc="200">
                <a:solidFill>
                  <a:srgbClr val="637052"/>
                </a:solidFill>
                <a:latin typeface="Calibri Light"/>
                <a:ea typeface="Calibri Light"/>
                <a:cs typeface="Calibri Light"/>
                <a:sym typeface="Calibri Light"/>
              </a:defRPr>
            </a:lvl1pPr>
            <a:lvl2pPr marL="0" indent="457200">
              <a:buClrTx/>
              <a:buSzTx/>
              <a:buFontTx/>
              <a:buNone/>
              <a:defRPr sz="2400" cap="all" spc="200">
                <a:solidFill>
                  <a:srgbClr val="637052"/>
                </a:solidFill>
                <a:latin typeface="Calibri Light"/>
                <a:ea typeface="Calibri Light"/>
                <a:cs typeface="Calibri Light"/>
                <a:sym typeface="Calibri Light"/>
              </a:defRPr>
            </a:lvl2pPr>
            <a:lvl3pPr marL="0" indent="914400">
              <a:buClrTx/>
              <a:buSzTx/>
              <a:buFontTx/>
              <a:buNone/>
              <a:defRPr sz="2400" cap="all" spc="200">
                <a:solidFill>
                  <a:srgbClr val="637052"/>
                </a:solidFill>
                <a:latin typeface="Calibri Light"/>
                <a:ea typeface="Calibri Light"/>
                <a:cs typeface="Calibri Light"/>
                <a:sym typeface="Calibri Light"/>
              </a:defRPr>
            </a:lvl3pPr>
            <a:lvl4pPr marL="0" indent="1371600">
              <a:buClrTx/>
              <a:buSzTx/>
              <a:buFontTx/>
              <a:buNone/>
              <a:defRPr sz="2400" cap="all" spc="200">
                <a:solidFill>
                  <a:srgbClr val="637052"/>
                </a:solidFill>
                <a:latin typeface="Calibri Light"/>
                <a:ea typeface="Calibri Light"/>
                <a:cs typeface="Calibri Light"/>
                <a:sym typeface="Calibri Light"/>
              </a:defRPr>
            </a:lvl4pPr>
            <a:lvl5pPr marL="0" indent="1828800">
              <a:buClrTx/>
              <a:buSzTx/>
              <a:buFontTx/>
              <a:buNone/>
              <a:defRPr sz="2400" cap="all" spc="200">
                <a:solidFill>
                  <a:srgbClr val="637052"/>
                </a:solidFill>
                <a:latin typeface="Calibri Light"/>
                <a:ea typeface="Calibri Light"/>
                <a:cs typeface="Calibri Light"/>
                <a:sym typeface="Calibri Light"/>
              </a:defRPr>
            </a:lvl5pPr>
          </a:lstStyle>
          <a:p>
            <a:r>
              <a:t>Body Level One</a:t>
            </a:r>
          </a:p>
          <a:p>
            <a:pPr lvl="1"/>
            <a:r>
              <a:t>Body Level Two</a:t>
            </a:r>
          </a:p>
          <a:p>
            <a:pPr lvl="2"/>
            <a:r>
              <a:t>Body Level Three</a:t>
            </a:r>
          </a:p>
          <a:p>
            <a:pPr lvl="3"/>
            <a:r>
              <a:t>Body Level Four</a:t>
            </a:r>
          </a:p>
          <a:p>
            <a:pPr lvl="4"/>
            <a:r>
              <a:t>Body Level Five</a:t>
            </a:r>
          </a:p>
        </p:txBody>
      </p:sp>
      <p:sp>
        <p:nvSpPr>
          <p:cNvPr id="18" name="Straight Connector 8"/>
          <p:cNvSpPr/>
          <p:nvPr/>
        </p:nvSpPr>
        <p:spPr>
          <a:xfrm>
            <a:off x="1207657" y="4343400"/>
            <a:ext cx="9875522" cy="0"/>
          </a:xfrm>
          <a:prstGeom prst="line">
            <a:avLst/>
          </a:prstGeom>
          <a:ln w="6350">
            <a:solidFill>
              <a:srgbClr val="808080"/>
            </a:solidFill>
          </a:ln>
        </p:spPr>
        <p:txBody>
          <a:bodyPr lIns="45719" rIns="45719"/>
          <a:lstStyle/>
          <a:p>
            <a:endParaRP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6" name="Title Text"/>
          <p:cNvSpPr txBox="1">
            <a:spLocks noGrp="1"/>
          </p:cNvSpPr>
          <p:nvPr>
            <p:ph type="title"/>
          </p:nvPr>
        </p:nvSpPr>
        <p:spPr>
          <a:prstGeom prst="rect">
            <a:avLst/>
          </a:prstGeom>
        </p:spPr>
        <p:txBody>
          <a:bodyPr/>
          <a:lstStyle/>
          <a:p>
            <a:r>
              <a:t>Title Text</a:t>
            </a:r>
          </a:p>
        </p:txBody>
      </p:sp>
      <p:sp>
        <p:nvSpPr>
          <p:cNvPr id="27" name="Body Level One…"/>
          <p:cNvSpPr txBox="1">
            <a:spLocks noGrp="1"/>
          </p:cNvSpPr>
          <p:nvPr>
            <p:ph type="body" idx="1"/>
          </p:nvPr>
        </p:nvSpPr>
        <p:spPr>
          <a:xfrm>
            <a:off x="1097280" y="1845734"/>
            <a:ext cx="10058401" cy="402336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sz="half" idx="1"/>
          </p:nvPr>
        </p:nvSpPr>
        <p:spPr>
          <a:xfrm>
            <a:off x="1097278" y="1845734"/>
            <a:ext cx="4937761" cy="402336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65" name="Title Text"/>
          <p:cNvSpPr txBox="1">
            <a:spLocks noGrp="1"/>
          </p:cNvSpPr>
          <p:nvPr>
            <p:ph type="title"/>
          </p:nvPr>
        </p:nvSpPr>
        <p:spPr>
          <a:prstGeom prst="rect">
            <a:avLst/>
          </a:prstGeom>
        </p:spPr>
        <p:txBody>
          <a:bodyPr/>
          <a:lstStyle/>
          <a:p>
            <a:r>
              <a:t>Title Text</a:t>
            </a:r>
          </a:p>
        </p:txBody>
      </p:sp>
      <p:sp>
        <p:nvSpPr>
          <p:cNvPr id="66" name="Body Level One…"/>
          <p:cNvSpPr txBox="1">
            <a:spLocks noGrp="1"/>
          </p:cNvSpPr>
          <p:nvPr>
            <p:ph type="body" sz="quarter" idx="1"/>
          </p:nvPr>
        </p:nvSpPr>
        <p:spPr>
          <a:xfrm>
            <a:off x="1097280" y="1846052"/>
            <a:ext cx="4937760" cy="736283"/>
          </a:xfrm>
          <a:prstGeom prst="rect">
            <a:avLst/>
          </a:prstGeom>
        </p:spPr>
        <p:txBody>
          <a:bodyPr lIns="45719" tIns="45719" rIns="45719" bIns="45719" anchor="ctr"/>
          <a:lstStyle>
            <a:lvl1pPr marL="0" indent="0">
              <a:buClrTx/>
              <a:buSzTx/>
              <a:buFontTx/>
              <a:buNone/>
              <a:defRPr cap="all">
                <a:solidFill>
                  <a:srgbClr val="637052"/>
                </a:solidFill>
              </a:defRPr>
            </a:lvl1pPr>
            <a:lvl2pPr marL="0" indent="457200">
              <a:buClrTx/>
              <a:buSzTx/>
              <a:buFontTx/>
              <a:buNone/>
              <a:defRPr cap="all">
                <a:solidFill>
                  <a:srgbClr val="637052"/>
                </a:solidFill>
              </a:defRPr>
            </a:lvl2pPr>
            <a:lvl3pPr marL="0" indent="914400">
              <a:buClrTx/>
              <a:buSzTx/>
              <a:buFontTx/>
              <a:buNone/>
              <a:defRPr cap="all">
                <a:solidFill>
                  <a:srgbClr val="637052"/>
                </a:solidFill>
              </a:defRPr>
            </a:lvl3pPr>
            <a:lvl4pPr marL="0" indent="1371600">
              <a:buClrTx/>
              <a:buSzTx/>
              <a:buFontTx/>
              <a:buNone/>
              <a:defRPr cap="all">
                <a:solidFill>
                  <a:srgbClr val="637052"/>
                </a:solidFill>
              </a:defRPr>
            </a:lvl4pPr>
            <a:lvl5pPr marL="0" indent="1828800">
              <a:buClrTx/>
              <a:buSzTx/>
              <a:buFontTx/>
              <a:buNone/>
              <a:defRPr cap="all">
                <a:solidFill>
                  <a:srgbClr val="637052"/>
                </a:solidFill>
              </a:defRPr>
            </a:lvl5pPr>
          </a:lstStyle>
          <a:p>
            <a:r>
              <a:t>Body Level One</a:t>
            </a:r>
          </a:p>
          <a:p>
            <a:pPr lvl="1"/>
            <a:r>
              <a:t>Body Level Two</a:t>
            </a:r>
          </a:p>
          <a:p>
            <a:pPr lvl="2"/>
            <a:r>
              <a:t>Body Level Three</a:t>
            </a:r>
          </a:p>
          <a:p>
            <a:pPr lvl="3"/>
            <a:r>
              <a:t>Body Level Four</a:t>
            </a:r>
          </a:p>
          <a:p>
            <a:pPr lvl="4"/>
            <a:r>
              <a:t>Body Level Five</a:t>
            </a:r>
          </a:p>
        </p:txBody>
      </p:sp>
      <p:sp>
        <p:nvSpPr>
          <p:cNvPr id="67" name="Text Placeholder 4"/>
          <p:cNvSpPr>
            <a:spLocks noGrp="1"/>
          </p:cNvSpPr>
          <p:nvPr>
            <p:ph type="body" sz="quarter" idx="21"/>
          </p:nvPr>
        </p:nvSpPr>
        <p:spPr>
          <a:xfrm>
            <a:off x="6217920" y="1846052"/>
            <a:ext cx="4937761" cy="736283"/>
          </a:xfrm>
          <a:prstGeom prst="rect">
            <a:avLst/>
          </a:prstGeom>
        </p:spPr>
        <p:txBody>
          <a:bodyPr lIns="45719" tIns="45719" rIns="45719" bIns="45719" anchor="ctr"/>
          <a:lstStyle/>
          <a:p>
            <a:pPr marL="0" indent="0">
              <a:buClrTx/>
              <a:buSzTx/>
              <a:buFontTx/>
              <a:buNone/>
              <a:defRPr cap="all">
                <a:solidFill>
                  <a:srgbClr val="637052"/>
                </a:solidFill>
              </a:defRPr>
            </a:pPr>
            <a:endParaRP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5" name="Title Text"/>
          <p:cNvSpPr txBox="1">
            <a:spLocks noGrp="1"/>
          </p:cNvSpPr>
          <p:nvPr>
            <p:ph type="title"/>
          </p:nvPr>
        </p:nvSpPr>
        <p:spPr>
          <a:prstGeom prst="rect">
            <a:avLst/>
          </a:prstGeom>
        </p:spPr>
        <p:txBody>
          <a:bodyPr/>
          <a:lstStyle/>
          <a:p>
            <a:r>
              <a:t>Title Text</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92" name="Rectangle 7"/>
          <p:cNvSpPr/>
          <p:nvPr/>
        </p:nvSpPr>
        <p:spPr>
          <a:xfrm>
            <a:off x="15" y="0"/>
            <a:ext cx="4050793" cy="6858000"/>
          </a:xfrm>
          <a:prstGeom prst="rect">
            <a:avLst/>
          </a:prstGeom>
          <a:solidFill>
            <a:schemeClr val="accent1"/>
          </a:solidFill>
          <a:ln w="12700">
            <a:miter lim="400000"/>
          </a:ln>
        </p:spPr>
        <p:txBody>
          <a:bodyPr lIns="45719" rIns="45719"/>
          <a:lstStyle/>
          <a:p>
            <a:endParaRPr/>
          </a:p>
        </p:txBody>
      </p:sp>
      <p:sp>
        <p:nvSpPr>
          <p:cNvPr id="93" name="Rectangle 8"/>
          <p:cNvSpPr/>
          <p:nvPr/>
        </p:nvSpPr>
        <p:spPr>
          <a:xfrm>
            <a:off x="4040070" y="0"/>
            <a:ext cx="64009" cy="6858000"/>
          </a:xfrm>
          <a:prstGeom prst="rect">
            <a:avLst/>
          </a:prstGeom>
          <a:solidFill>
            <a:schemeClr val="accent1"/>
          </a:solidFill>
          <a:ln w="12700">
            <a:miter lim="400000"/>
          </a:ln>
        </p:spPr>
        <p:txBody>
          <a:bodyPr lIns="45719" rIns="45719"/>
          <a:lstStyle/>
          <a:p>
            <a:endParaRPr/>
          </a:p>
        </p:txBody>
      </p:sp>
      <p:sp>
        <p:nvSpPr>
          <p:cNvPr id="94" name="Title Text"/>
          <p:cNvSpPr txBox="1">
            <a:spLocks noGrp="1"/>
          </p:cNvSpPr>
          <p:nvPr>
            <p:ph type="title"/>
          </p:nvPr>
        </p:nvSpPr>
        <p:spPr>
          <a:xfrm>
            <a:off x="457200" y="594359"/>
            <a:ext cx="3200400" cy="2286001"/>
          </a:xfrm>
          <a:prstGeom prst="rect">
            <a:avLst/>
          </a:prstGeom>
        </p:spPr>
        <p:txBody>
          <a:bodyPr/>
          <a:lstStyle>
            <a:lvl1pPr>
              <a:defRPr sz="3600">
                <a:solidFill>
                  <a:srgbClr val="FFFFFF"/>
                </a:solidFill>
              </a:defRPr>
            </a:lvl1pPr>
          </a:lstStyle>
          <a:p>
            <a:r>
              <a:t>Title Text</a:t>
            </a:r>
          </a:p>
        </p:txBody>
      </p:sp>
      <p:sp>
        <p:nvSpPr>
          <p:cNvPr id="95" name="Body Level One…"/>
          <p:cNvSpPr txBox="1">
            <a:spLocks noGrp="1"/>
          </p:cNvSpPr>
          <p:nvPr>
            <p:ph type="body" idx="1"/>
          </p:nvPr>
        </p:nvSpPr>
        <p:spPr>
          <a:xfrm>
            <a:off x="4800600" y="731519"/>
            <a:ext cx="6492241" cy="52578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6" name="Text Placeholder 3"/>
          <p:cNvSpPr>
            <a:spLocks noGrp="1"/>
          </p:cNvSpPr>
          <p:nvPr>
            <p:ph type="body" sz="quarter" idx="21"/>
          </p:nvPr>
        </p:nvSpPr>
        <p:spPr>
          <a:xfrm>
            <a:off x="457200" y="2926079"/>
            <a:ext cx="3200400" cy="3379125"/>
          </a:xfrm>
          <a:prstGeom prst="rect">
            <a:avLst/>
          </a:prstGeom>
        </p:spPr>
        <p:txBody>
          <a:bodyPr lIns="45719" tIns="45719" rIns="45719" bIns="45719"/>
          <a:lstStyle/>
          <a:p>
            <a:pPr marL="0" indent="0">
              <a:buClrTx/>
              <a:buSzTx/>
              <a:buFontTx/>
              <a:buNone/>
              <a:defRPr sz="1500">
                <a:solidFill>
                  <a:srgbClr val="FFFFFF"/>
                </a:solidFill>
              </a:defRPr>
            </a:pPr>
            <a:endParaRPr/>
          </a:p>
        </p:txBody>
      </p:sp>
      <p:sp>
        <p:nvSpPr>
          <p:cNvPr id="97" name="Slide Number"/>
          <p:cNvSpPr txBox="1">
            <a:spLocks noGrp="1"/>
          </p:cNvSpPr>
          <p:nvPr>
            <p:ph type="sldNum" sz="quarter" idx="2"/>
          </p:nvPr>
        </p:nvSpPr>
        <p:spPr>
          <a:prstGeom prst="rect">
            <a:avLst/>
          </a:prstGeom>
        </p:spPr>
        <p:txBody>
          <a:bodyPr/>
          <a:lstStyle>
            <a:lvl1pPr>
              <a:defRPr>
                <a:solidFill>
                  <a:srgbClr val="637052"/>
                </a:solidFill>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04" name="Rectangle 7"/>
          <p:cNvSpPr/>
          <p:nvPr/>
        </p:nvSpPr>
        <p:spPr>
          <a:xfrm>
            <a:off x="0" y="4953000"/>
            <a:ext cx="12188825" cy="1905000"/>
          </a:xfrm>
          <a:prstGeom prst="rect">
            <a:avLst/>
          </a:prstGeom>
          <a:solidFill>
            <a:schemeClr val="accent1"/>
          </a:solidFill>
          <a:ln w="12700">
            <a:miter lim="400000"/>
          </a:ln>
        </p:spPr>
        <p:txBody>
          <a:bodyPr lIns="45719" rIns="45719"/>
          <a:lstStyle/>
          <a:p>
            <a:endParaRPr/>
          </a:p>
        </p:txBody>
      </p:sp>
      <p:sp>
        <p:nvSpPr>
          <p:cNvPr id="105" name="Rectangle 8"/>
          <p:cNvSpPr/>
          <p:nvPr/>
        </p:nvSpPr>
        <p:spPr>
          <a:xfrm>
            <a:off x="14" y="4915075"/>
            <a:ext cx="12188826" cy="64009"/>
          </a:xfrm>
          <a:prstGeom prst="rect">
            <a:avLst/>
          </a:prstGeom>
          <a:solidFill>
            <a:schemeClr val="accent1"/>
          </a:solidFill>
          <a:ln w="12700">
            <a:miter lim="400000"/>
          </a:ln>
        </p:spPr>
        <p:txBody>
          <a:bodyPr lIns="45719" rIns="45719"/>
          <a:lstStyle/>
          <a:p>
            <a:endParaRPr/>
          </a:p>
        </p:txBody>
      </p:sp>
      <p:sp>
        <p:nvSpPr>
          <p:cNvPr id="106" name="Title Text"/>
          <p:cNvSpPr txBox="1">
            <a:spLocks noGrp="1"/>
          </p:cNvSpPr>
          <p:nvPr>
            <p:ph type="title"/>
          </p:nvPr>
        </p:nvSpPr>
        <p:spPr>
          <a:xfrm>
            <a:off x="1097280" y="5074920"/>
            <a:ext cx="10113265" cy="822961"/>
          </a:xfrm>
          <a:prstGeom prst="rect">
            <a:avLst/>
          </a:prstGeom>
        </p:spPr>
        <p:txBody>
          <a:bodyPr lIns="0" tIns="0" rIns="0" bIns="0"/>
          <a:lstStyle>
            <a:lvl1pPr>
              <a:defRPr sz="3600">
                <a:solidFill>
                  <a:srgbClr val="FFFFFF"/>
                </a:solidFill>
              </a:defRPr>
            </a:lvl1pPr>
          </a:lstStyle>
          <a:p>
            <a:r>
              <a:t>Title Text</a:t>
            </a:r>
          </a:p>
        </p:txBody>
      </p:sp>
      <p:sp>
        <p:nvSpPr>
          <p:cNvPr id="107" name="Picture Placeholder 2"/>
          <p:cNvSpPr>
            <a:spLocks noGrp="1"/>
          </p:cNvSpPr>
          <p:nvPr>
            <p:ph type="pic" idx="21"/>
          </p:nvPr>
        </p:nvSpPr>
        <p:spPr>
          <a:xfrm>
            <a:off x="14" y="0"/>
            <a:ext cx="12191987" cy="4915076"/>
          </a:xfrm>
          <a:prstGeom prst="rect">
            <a:avLst/>
          </a:prstGeom>
        </p:spPr>
        <p:txBody>
          <a:bodyPr lIns="91439" tIns="45719" rIns="91439" bIns="45719">
            <a:noAutofit/>
          </a:bodyPr>
          <a:lstStyle/>
          <a:p>
            <a:endParaRPr/>
          </a:p>
        </p:txBody>
      </p:sp>
      <p:sp>
        <p:nvSpPr>
          <p:cNvPr id="108" name="Body Level One…"/>
          <p:cNvSpPr txBox="1">
            <a:spLocks noGrp="1"/>
          </p:cNvSpPr>
          <p:nvPr>
            <p:ph type="body" sz="quarter" idx="1"/>
          </p:nvPr>
        </p:nvSpPr>
        <p:spPr>
          <a:xfrm>
            <a:off x="1097280" y="5907023"/>
            <a:ext cx="10113265" cy="594361"/>
          </a:xfrm>
          <a:prstGeom prst="rect">
            <a:avLst/>
          </a:prstGeom>
        </p:spPr>
        <p:txBody>
          <a:bodyPr/>
          <a:lstStyle>
            <a:lvl1pPr marL="0" indent="0">
              <a:spcBef>
                <a:spcPts val="600"/>
              </a:spcBef>
              <a:buClrTx/>
              <a:buSzTx/>
              <a:buFontTx/>
              <a:buNone/>
              <a:defRPr sz="1500">
                <a:solidFill>
                  <a:srgbClr val="FFFFFF"/>
                </a:solidFill>
              </a:defRPr>
            </a:lvl1pPr>
            <a:lvl2pPr marL="0" indent="457200">
              <a:spcBef>
                <a:spcPts val="600"/>
              </a:spcBef>
              <a:buClrTx/>
              <a:buSzTx/>
              <a:buFontTx/>
              <a:buNone/>
              <a:defRPr sz="1500">
                <a:solidFill>
                  <a:srgbClr val="FFFFFF"/>
                </a:solidFill>
              </a:defRPr>
            </a:lvl2pPr>
            <a:lvl3pPr marL="0" indent="914400">
              <a:spcBef>
                <a:spcPts val="600"/>
              </a:spcBef>
              <a:buClrTx/>
              <a:buSzTx/>
              <a:buFontTx/>
              <a:buNone/>
              <a:defRPr sz="1500">
                <a:solidFill>
                  <a:srgbClr val="FFFFFF"/>
                </a:solidFill>
              </a:defRPr>
            </a:lvl3pPr>
            <a:lvl4pPr marL="0" indent="1371600">
              <a:spcBef>
                <a:spcPts val="600"/>
              </a:spcBef>
              <a:buClrTx/>
              <a:buSzTx/>
              <a:buFontTx/>
              <a:buNone/>
              <a:defRPr sz="1500">
                <a:solidFill>
                  <a:srgbClr val="FFFFFF"/>
                </a:solidFill>
              </a:defRPr>
            </a:lvl4pPr>
            <a:lvl5pPr marL="0" indent="1828800">
              <a:spcBef>
                <a:spcPts val="600"/>
              </a:spcBef>
              <a:buClrTx/>
              <a:buSzTx/>
              <a:buFontTx/>
              <a:buNone/>
              <a:defRPr sz="15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p:cNvSpPr>
            <a:spLocks noGrp="1" noChangeArrowheads="1"/>
          </p:cNvSpPr>
          <p:nvPr>
            <p:ph type="dt" sz="half" idx="10"/>
          </p:nvPr>
        </p:nvSpPr>
        <p:spPr>
          <a:ln/>
        </p:spPr>
        <p:txBody>
          <a:bodyPr/>
          <a:lstStyle>
            <a:lvl1pPr>
              <a:defRPr/>
            </a:lvl1pPr>
          </a:lstStyle>
          <a:p>
            <a:endParaRPr lang="en-US" altLang="en-US" dirty="0"/>
          </a:p>
        </p:txBody>
      </p:sp>
      <p:sp>
        <p:nvSpPr>
          <p:cNvPr id="6" name="Rectangle 5"/>
          <p:cNvSpPr>
            <a:spLocks noGrp="1" noChangeArrowheads="1"/>
          </p:cNvSpPr>
          <p:nvPr>
            <p:ph type="ftr" sz="quarter" idx="11"/>
          </p:nvPr>
        </p:nvSpPr>
        <p:spPr>
          <a:ln/>
        </p:spPr>
        <p:txBody>
          <a:bodyPr/>
          <a:lstStyle>
            <a:lvl1pPr>
              <a:defRPr/>
            </a:lvl1pPr>
          </a:lstStyle>
          <a:p>
            <a:endParaRPr lang="en-US" altLang="en-US" dirty="0"/>
          </a:p>
        </p:txBody>
      </p:sp>
      <p:sp>
        <p:nvSpPr>
          <p:cNvPr id="7" name="Rectangle 6"/>
          <p:cNvSpPr>
            <a:spLocks noGrp="1" noChangeArrowheads="1"/>
          </p:cNvSpPr>
          <p:nvPr>
            <p:ph type="sldNum" sz="quarter" idx="12"/>
          </p:nvPr>
        </p:nvSpPr>
        <p:spPr>
          <a:xfrm>
            <a:off x="10969470" y="6519238"/>
            <a:ext cx="243014" cy="246221"/>
          </a:xfrm>
          <a:ln/>
        </p:spPr>
        <p:txBody>
          <a:bodyPr/>
          <a:lstStyle>
            <a:lvl1pPr>
              <a:defRPr/>
            </a:lvl1pPr>
          </a:lstStyle>
          <a:p>
            <a:fld id="{78A37916-73A7-214C-8A84-B78306C38BB7}" type="slidenum">
              <a:rPr lang="es-ES" altLang="en-US"/>
              <a:pPr/>
              <a:t>‹#›</a:t>
            </a:fld>
            <a:endParaRPr lang="es-ES" altLang="en-US" dirty="0"/>
          </a:p>
        </p:txBody>
      </p:sp>
    </p:spTree>
    <p:extLst>
      <p:ext uri="{BB962C8B-B14F-4D97-AF65-F5344CB8AC3E}">
        <p14:creationId xmlns:p14="http://schemas.microsoft.com/office/powerpoint/2010/main" val="282518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cSld name="1_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79DA439-DF19-452D-9846-1F36781F984E}" type="datetimeFigureOut">
              <a:rPr lang="en-US" smtClean="0"/>
              <a:pPr/>
              <a:t>10/23/24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3EBF0F7-B564-406B-B9A1-90A041573219}" type="slidenum">
              <a:rPr lang="en-US" smtClean="0"/>
              <a:pPr/>
              <a:t>‹#›</a:t>
            </a:fld>
            <a:endParaRPr lang="en-US"/>
          </a:p>
        </p:txBody>
      </p:sp>
    </p:spTree>
    <p:extLst>
      <p:ext uri="{BB962C8B-B14F-4D97-AF65-F5344CB8AC3E}">
        <p14:creationId xmlns:p14="http://schemas.microsoft.com/office/powerpoint/2010/main" val="851289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6"/>
          <p:cNvSpPr/>
          <p:nvPr/>
        </p:nvSpPr>
        <p:spPr>
          <a:xfrm>
            <a:off x="1" y="6400800"/>
            <a:ext cx="12192001" cy="457200"/>
          </a:xfrm>
          <a:prstGeom prst="rect">
            <a:avLst/>
          </a:prstGeom>
          <a:solidFill>
            <a:schemeClr val="accent1"/>
          </a:solidFill>
          <a:ln w="12700">
            <a:miter lim="400000"/>
          </a:ln>
        </p:spPr>
        <p:txBody>
          <a:bodyPr lIns="45719" rIns="45719"/>
          <a:lstStyle/>
          <a:p>
            <a:endParaRPr/>
          </a:p>
        </p:txBody>
      </p:sp>
      <p:sp>
        <p:nvSpPr>
          <p:cNvPr id="3" name="Rectangle 8"/>
          <p:cNvSpPr/>
          <p:nvPr/>
        </p:nvSpPr>
        <p:spPr>
          <a:xfrm>
            <a:off x="-1" y="6334316"/>
            <a:ext cx="12192003" cy="65999"/>
          </a:xfrm>
          <a:prstGeom prst="rect">
            <a:avLst/>
          </a:prstGeom>
          <a:solidFill>
            <a:schemeClr val="accent1"/>
          </a:solidFill>
          <a:ln w="12700">
            <a:miter lim="400000"/>
          </a:ln>
        </p:spPr>
        <p:txBody>
          <a:bodyPr lIns="45719" rIns="45719"/>
          <a:lstStyle/>
          <a:p>
            <a:endParaRPr/>
          </a:p>
        </p:txBody>
      </p:sp>
      <p:sp>
        <p:nvSpPr>
          <p:cNvPr id="4" name="Straight Connector 9"/>
          <p:cNvSpPr/>
          <p:nvPr/>
        </p:nvSpPr>
        <p:spPr>
          <a:xfrm>
            <a:off x="1193532" y="1737845"/>
            <a:ext cx="9966960" cy="1"/>
          </a:xfrm>
          <a:prstGeom prst="line">
            <a:avLst/>
          </a:prstGeom>
          <a:ln w="6350">
            <a:solidFill>
              <a:srgbClr val="808080"/>
            </a:solidFill>
          </a:ln>
        </p:spPr>
        <p:txBody>
          <a:bodyPr lIns="45719" rIns="45719"/>
          <a:lstStyle/>
          <a:p>
            <a:endParaRPr/>
          </a:p>
        </p:txBody>
      </p:sp>
      <p:sp>
        <p:nvSpPr>
          <p:cNvPr id="5" name="Title Text"/>
          <p:cNvSpPr txBox="1">
            <a:spLocks noGrp="1"/>
          </p:cNvSpPr>
          <p:nvPr>
            <p:ph type="title"/>
          </p:nvPr>
        </p:nvSpPr>
        <p:spPr>
          <a:xfrm>
            <a:off x="1097280" y="286603"/>
            <a:ext cx="10058401" cy="14507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a:bodyPr>
          <a:lstStyle/>
          <a:p>
            <a:r>
              <a:t>Title Text</a:t>
            </a:r>
          </a:p>
        </p:txBody>
      </p:sp>
      <p:sp>
        <p:nvSpPr>
          <p:cNvPr id="6" name="Body Level One…"/>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10979606" y="6528092"/>
            <a:ext cx="232878" cy="228512"/>
          </a:xfrm>
          <a:prstGeom prst="rect">
            <a:avLst/>
          </a:prstGeom>
          <a:ln w="12700">
            <a:miter lim="400000"/>
          </a:ln>
        </p:spPr>
        <p:txBody>
          <a:bodyPr wrap="none" lIns="45719" rIns="45719" anchor="ctr">
            <a:spAutoFit/>
          </a:bodyPr>
          <a:lstStyle>
            <a:lvl1pPr algn="r">
              <a:defRPr sz="1000">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7" r:id="rId6"/>
    <p:sldLayoutId id="2147483658" r:id="rId7"/>
    <p:sldLayoutId id="2147483659" r:id="rId8"/>
    <p:sldLayoutId id="2147483660" r:id="rId9"/>
  </p:sldLayoutIdLst>
  <p:transition spd="med"/>
  <p:txStyles>
    <p:titleStyle>
      <a:lvl1pPr marL="0" marR="0" indent="0" algn="l" defTabSz="914400" rtl="0" latinLnBrk="0">
        <a:lnSpc>
          <a:spcPct val="85000"/>
        </a:lnSpc>
        <a:spcBef>
          <a:spcPts val="0"/>
        </a:spcBef>
        <a:spcAft>
          <a:spcPts val="0"/>
        </a:spcAft>
        <a:buClrTx/>
        <a:buSzTx/>
        <a:buFontTx/>
        <a:buNone/>
        <a:tabLst/>
        <a:defRPr sz="4800" b="0" i="0" u="none" strike="noStrike" cap="none" spc="-50" baseline="0">
          <a:solidFill>
            <a:srgbClr val="404040"/>
          </a:solidFill>
          <a:uFillTx/>
          <a:latin typeface="Calibri Light"/>
          <a:ea typeface="Calibri Light"/>
          <a:cs typeface="Calibri Light"/>
          <a:sym typeface="Calibri Light"/>
        </a:defRPr>
      </a:lvl1pPr>
      <a:lvl2pPr marL="0" marR="0" indent="0" algn="l" defTabSz="914400" rtl="0" latinLnBrk="0">
        <a:lnSpc>
          <a:spcPct val="85000"/>
        </a:lnSpc>
        <a:spcBef>
          <a:spcPts val="0"/>
        </a:spcBef>
        <a:spcAft>
          <a:spcPts val="0"/>
        </a:spcAft>
        <a:buClrTx/>
        <a:buSzTx/>
        <a:buFontTx/>
        <a:buNone/>
        <a:tabLst/>
        <a:defRPr sz="4800" b="0" i="0" u="none" strike="noStrike" cap="none" spc="-50" baseline="0">
          <a:solidFill>
            <a:srgbClr val="404040"/>
          </a:solidFill>
          <a:uFillTx/>
          <a:latin typeface="Calibri Light"/>
          <a:ea typeface="Calibri Light"/>
          <a:cs typeface="Calibri Light"/>
          <a:sym typeface="Calibri Light"/>
        </a:defRPr>
      </a:lvl2pPr>
      <a:lvl3pPr marL="0" marR="0" indent="0" algn="l" defTabSz="914400" rtl="0" latinLnBrk="0">
        <a:lnSpc>
          <a:spcPct val="85000"/>
        </a:lnSpc>
        <a:spcBef>
          <a:spcPts val="0"/>
        </a:spcBef>
        <a:spcAft>
          <a:spcPts val="0"/>
        </a:spcAft>
        <a:buClrTx/>
        <a:buSzTx/>
        <a:buFontTx/>
        <a:buNone/>
        <a:tabLst/>
        <a:defRPr sz="4800" b="0" i="0" u="none" strike="noStrike" cap="none" spc="-50" baseline="0">
          <a:solidFill>
            <a:srgbClr val="404040"/>
          </a:solidFill>
          <a:uFillTx/>
          <a:latin typeface="Calibri Light"/>
          <a:ea typeface="Calibri Light"/>
          <a:cs typeface="Calibri Light"/>
          <a:sym typeface="Calibri Light"/>
        </a:defRPr>
      </a:lvl3pPr>
      <a:lvl4pPr marL="0" marR="0" indent="0" algn="l" defTabSz="914400" rtl="0" latinLnBrk="0">
        <a:lnSpc>
          <a:spcPct val="85000"/>
        </a:lnSpc>
        <a:spcBef>
          <a:spcPts val="0"/>
        </a:spcBef>
        <a:spcAft>
          <a:spcPts val="0"/>
        </a:spcAft>
        <a:buClrTx/>
        <a:buSzTx/>
        <a:buFontTx/>
        <a:buNone/>
        <a:tabLst/>
        <a:defRPr sz="4800" b="0" i="0" u="none" strike="noStrike" cap="none" spc="-50" baseline="0">
          <a:solidFill>
            <a:srgbClr val="404040"/>
          </a:solidFill>
          <a:uFillTx/>
          <a:latin typeface="Calibri Light"/>
          <a:ea typeface="Calibri Light"/>
          <a:cs typeface="Calibri Light"/>
          <a:sym typeface="Calibri Light"/>
        </a:defRPr>
      </a:lvl4pPr>
      <a:lvl5pPr marL="0" marR="0" indent="0" algn="l" defTabSz="914400" rtl="0" latinLnBrk="0">
        <a:lnSpc>
          <a:spcPct val="85000"/>
        </a:lnSpc>
        <a:spcBef>
          <a:spcPts val="0"/>
        </a:spcBef>
        <a:spcAft>
          <a:spcPts val="0"/>
        </a:spcAft>
        <a:buClrTx/>
        <a:buSzTx/>
        <a:buFontTx/>
        <a:buNone/>
        <a:tabLst/>
        <a:defRPr sz="4800" b="0" i="0" u="none" strike="noStrike" cap="none" spc="-50" baseline="0">
          <a:solidFill>
            <a:srgbClr val="404040"/>
          </a:solidFill>
          <a:uFillTx/>
          <a:latin typeface="Calibri Light"/>
          <a:ea typeface="Calibri Light"/>
          <a:cs typeface="Calibri Light"/>
          <a:sym typeface="Calibri Light"/>
        </a:defRPr>
      </a:lvl5pPr>
      <a:lvl6pPr marL="0" marR="0" indent="0" algn="l" defTabSz="914400" rtl="0" latinLnBrk="0">
        <a:lnSpc>
          <a:spcPct val="85000"/>
        </a:lnSpc>
        <a:spcBef>
          <a:spcPts val="0"/>
        </a:spcBef>
        <a:spcAft>
          <a:spcPts val="0"/>
        </a:spcAft>
        <a:buClrTx/>
        <a:buSzTx/>
        <a:buFontTx/>
        <a:buNone/>
        <a:tabLst/>
        <a:defRPr sz="4800" b="0" i="0" u="none" strike="noStrike" cap="none" spc="-50" baseline="0">
          <a:solidFill>
            <a:srgbClr val="404040"/>
          </a:solidFill>
          <a:uFillTx/>
          <a:latin typeface="Calibri Light"/>
          <a:ea typeface="Calibri Light"/>
          <a:cs typeface="Calibri Light"/>
          <a:sym typeface="Calibri Light"/>
        </a:defRPr>
      </a:lvl6pPr>
      <a:lvl7pPr marL="0" marR="0" indent="0" algn="l" defTabSz="914400" rtl="0" latinLnBrk="0">
        <a:lnSpc>
          <a:spcPct val="85000"/>
        </a:lnSpc>
        <a:spcBef>
          <a:spcPts val="0"/>
        </a:spcBef>
        <a:spcAft>
          <a:spcPts val="0"/>
        </a:spcAft>
        <a:buClrTx/>
        <a:buSzTx/>
        <a:buFontTx/>
        <a:buNone/>
        <a:tabLst/>
        <a:defRPr sz="4800" b="0" i="0" u="none" strike="noStrike" cap="none" spc="-50" baseline="0">
          <a:solidFill>
            <a:srgbClr val="404040"/>
          </a:solidFill>
          <a:uFillTx/>
          <a:latin typeface="Calibri Light"/>
          <a:ea typeface="Calibri Light"/>
          <a:cs typeface="Calibri Light"/>
          <a:sym typeface="Calibri Light"/>
        </a:defRPr>
      </a:lvl7pPr>
      <a:lvl8pPr marL="0" marR="0" indent="0" algn="l" defTabSz="914400" rtl="0" latinLnBrk="0">
        <a:lnSpc>
          <a:spcPct val="85000"/>
        </a:lnSpc>
        <a:spcBef>
          <a:spcPts val="0"/>
        </a:spcBef>
        <a:spcAft>
          <a:spcPts val="0"/>
        </a:spcAft>
        <a:buClrTx/>
        <a:buSzTx/>
        <a:buFontTx/>
        <a:buNone/>
        <a:tabLst/>
        <a:defRPr sz="4800" b="0" i="0" u="none" strike="noStrike" cap="none" spc="-50" baseline="0">
          <a:solidFill>
            <a:srgbClr val="404040"/>
          </a:solidFill>
          <a:uFillTx/>
          <a:latin typeface="Calibri Light"/>
          <a:ea typeface="Calibri Light"/>
          <a:cs typeface="Calibri Light"/>
          <a:sym typeface="Calibri Light"/>
        </a:defRPr>
      </a:lvl8pPr>
      <a:lvl9pPr marL="0" marR="0" indent="0" algn="l" defTabSz="914400" rtl="0" latinLnBrk="0">
        <a:lnSpc>
          <a:spcPct val="85000"/>
        </a:lnSpc>
        <a:spcBef>
          <a:spcPts val="0"/>
        </a:spcBef>
        <a:spcAft>
          <a:spcPts val="0"/>
        </a:spcAft>
        <a:buClrTx/>
        <a:buSzTx/>
        <a:buFontTx/>
        <a:buNone/>
        <a:tabLst/>
        <a:defRPr sz="4800" b="0" i="0" u="none" strike="noStrike" cap="none" spc="-50" baseline="0">
          <a:solidFill>
            <a:srgbClr val="404040"/>
          </a:solidFill>
          <a:uFillTx/>
          <a:latin typeface="Calibri Light"/>
          <a:ea typeface="Calibri Light"/>
          <a:cs typeface="Calibri Light"/>
          <a:sym typeface="Calibri Light"/>
        </a:defRPr>
      </a:lvl9pPr>
    </p:titleStyle>
    <p:bodyStyle>
      <a:lvl1pPr marL="91439" marR="0" indent="-91439" algn="l" defTabSz="914400" rtl="0" latinLnBrk="0">
        <a:lnSpc>
          <a:spcPct val="90000"/>
        </a:lnSpc>
        <a:spcBef>
          <a:spcPts val="1200"/>
        </a:spcBef>
        <a:spcAft>
          <a:spcPts val="0"/>
        </a:spcAft>
        <a:buClr>
          <a:schemeClr val="accent1"/>
        </a:buClr>
        <a:buSzPct val="100000"/>
        <a:buFont typeface="Calibri"/>
        <a:buChar char=" "/>
        <a:tabLst/>
        <a:defRPr sz="2000" b="0" i="0" u="none" strike="noStrike" cap="none" spc="0" baseline="0">
          <a:solidFill>
            <a:srgbClr val="404040"/>
          </a:solidFill>
          <a:uFillTx/>
          <a:latin typeface="+mn-lt"/>
          <a:ea typeface="+mn-ea"/>
          <a:cs typeface="+mn-cs"/>
          <a:sym typeface="Calibri"/>
        </a:defRPr>
      </a:lvl1pPr>
      <a:lvl2pPr marL="404368" marR="0" indent="-203200" algn="l" defTabSz="914400" rtl="0" latinLnBrk="0">
        <a:lnSpc>
          <a:spcPct val="90000"/>
        </a:lnSpc>
        <a:spcBef>
          <a:spcPts val="1200"/>
        </a:spcBef>
        <a:spcAft>
          <a:spcPts val="0"/>
        </a:spcAft>
        <a:buClr>
          <a:schemeClr val="accent1"/>
        </a:buClr>
        <a:buSzPct val="100000"/>
        <a:buFont typeface="Calibri"/>
        <a:buChar char="◦"/>
        <a:tabLst/>
        <a:defRPr sz="2000" b="0" i="0" u="none" strike="noStrike" cap="none" spc="0" baseline="0">
          <a:solidFill>
            <a:srgbClr val="404040"/>
          </a:solidFill>
          <a:uFillTx/>
          <a:latin typeface="+mn-lt"/>
          <a:ea typeface="+mn-ea"/>
          <a:cs typeface="+mn-cs"/>
          <a:sym typeface="Calibri"/>
        </a:defRPr>
      </a:lvl2pPr>
      <a:lvl3pPr marL="645305" marR="0" indent="-261257" algn="l" defTabSz="914400" rtl="0" latinLnBrk="0">
        <a:lnSpc>
          <a:spcPct val="90000"/>
        </a:lnSpc>
        <a:spcBef>
          <a:spcPts val="1200"/>
        </a:spcBef>
        <a:spcAft>
          <a:spcPts val="0"/>
        </a:spcAft>
        <a:buClr>
          <a:schemeClr val="accent1"/>
        </a:buClr>
        <a:buSzPct val="100000"/>
        <a:buFont typeface="Calibri"/>
        <a:buChar char="◦"/>
        <a:tabLst/>
        <a:defRPr sz="2000" b="0" i="0" u="none" strike="noStrike" cap="none" spc="0" baseline="0">
          <a:solidFill>
            <a:srgbClr val="404040"/>
          </a:solidFill>
          <a:uFillTx/>
          <a:latin typeface="+mn-lt"/>
          <a:ea typeface="+mn-ea"/>
          <a:cs typeface="+mn-cs"/>
          <a:sym typeface="Calibri"/>
        </a:defRPr>
      </a:lvl3pPr>
      <a:lvl4pPr marL="828185" marR="0" indent="-261257" algn="l" defTabSz="914400" rtl="0" latinLnBrk="0">
        <a:lnSpc>
          <a:spcPct val="90000"/>
        </a:lnSpc>
        <a:spcBef>
          <a:spcPts val="1200"/>
        </a:spcBef>
        <a:spcAft>
          <a:spcPts val="0"/>
        </a:spcAft>
        <a:buClr>
          <a:schemeClr val="accent1"/>
        </a:buClr>
        <a:buSzPct val="100000"/>
        <a:buFont typeface="Calibri"/>
        <a:buChar char="◦"/>
        <a:tabLst/>
        <a:defRPr sz="2000" b="0" i="0" u="none" strike="noStrike" cap="none" spc="0" baseline="0">
          <a:solidFill>
            <a:srgbClr val="404040"/>
          </a:solidFill>
          <a:uFillTx/>
          <a:latin typeface="+mn-lt"/>
          <a:ea typeface="+mn-ea"/>
          <a:cs typeface="+mn-cs"/>
          <a:sym typeface="Calibri"/>
        </a:defRPr>
      </a:lvl4pPr>
      <a:lvl5pPr marL="1011065" marR="0" indent="-261257" algn="l" defTabSz="914400" rtl="0" latinLnBrk="0">
        <a:lnSpc>
          <a:spcPct val="90000"/>
        </a:lnSpc>
        <a:spcBef>
          <a:spcPts val="1200"/>
        </a:spcBef>
        <a:spcAft>
          <a:spcPts val="0"/>
        </a:spcAft>
        <a:buClr>
          <a:schemeClr val="accent1"/>
        </a:buClr>
        <a:buSzPct val="100000"/>
        <a:buFont typeface="Calibri"/>
        <a:buChar char="◦"/>
        <a:tabLst/>
        <a:defRPr sz="2000" b="0" i="0" u="none" strike="noStrike" cap="none" spc="0" baseline="0">
          <a:solidFill>
            <a:srgbClr val="404040"/>
          </a:solidFill>
          <a:uFillTx/>
          <a:latin typeface="+mn-lt"/>
          <a:ea typeface="+mn-ea"/>
          <a:cs typeface="+mn-cs"/>
          <a:sym typeface="Calibri"/>
        </a:defRPr>
      </a:lvl5pPr>
      <a:lvl6pPr marL="1197971" marR="0" indent="-326571" algn="l" defTabSz="914400" rtl="0" latinLnBrk="0">
        <a:lnSpc>
          <a:spcPct val="90000"/>
        </a:lnSpc>
        <a:spcBef>
          <a:spcPts val="1200"/>
        </a:spcBef>
        <a:spcAft>
          <a:spcPts val="0"/>
        </a:spcAft>
        <a:buClr>
          <a:schemeClr val="accent1"/>
        </a:buClr>
        <a:buSzPct val="100000"/>
        <a:buFont typeface="Calibri"/>
        <a:buChar char="◦"/>
        <a:tabLst/>
        <a:defRPr sz="2000" b="0" i="0" u="none" strike="noStrike" cap="none" spc="0" baseline="0">
          <a:solidFill>
            <a:srgbClr val="404040"/>
          </a:solidFill>
          <a:uFillTx/>
          <a:latin typeface="+mn-lt"/>
          <a:ea typeface="+mn-ea"/>
          <a:cs typeface="+mn-cs"/>
          <a:sym typeface="Calibri"/>
        </a:defRPr>
      </a:lvl6pPr>
      <a:lvl7pPr marL="1397971" marR="0" indent="-326571" algn="l" defTabSz="914400" rtl="0" latinLnBrk="0">
        <a:lnSpc>
          <a:spcPct val="90000"/>
        </a:lnSpc>
        <a:spcBef>
          <a:spcPts val="1200"/>
        </a:spcBef>
        <a:spcAft>
          <a:spcPts val="0"/>
        </a:spcAft>
        <a:buClr>
          <a:schemeClr val="accent1"/>
        </a:buClr>
        <a:buSzPct val="100000"/>
        <a:buFont typeface="Calibri"/>
        <a:buChar char="◦"/>
        <a:tabLst/>
        <a:defRPr sz="2000" b="0" i="0" u="none" strike="noStrike" cap="none" spc="0" baseline="0">
          <a:solidFill>
            <a:srgbClr val="404040"/>
          </a:solidFill>
          <a:uFillTx/>
          <a:latin typeface="+mn-lt"/>
          <a:ea typeface="+mn-ea"/>
          <a:cs typeface="+mn-cs"/>
          <a:sym typeface="Calibri"/>
        </a:defRPr>
      </a:lvl7pPr>
      <a:lvl8pPr marL="1597971" marR="0" indent="-326571" algn="l" defTabSz="914400" rtl="0" latinLnBrk="0">
        <a:lnSpc>
          <a:spcPct val="90000"/>
        </a:lnSpc>
        <a:spcBef>
          <a:spcPts val="1200"/>
        </a:spcBef>
        <a:spcAft>
          <a:spcPts val="0"/>
        </a:spcAft>
        <a:buClr>
          <a:schemeClr val="accent1"/>
        </a:buClr>
        <a:buSzPct val="100000"/>
        <a:buFont typeface="Calibri"/>
        <a:buChar char="◦"/>
        <a:tabLst/>
        <a:defRPr sz="2000" b="0" i="0" u="none" strike="noStrike" cap="none" spc="0" baseline="0">
          <a:solidFill>
            <a:srgbClr val="404040"/>
          </a:solidFill>
          <a:uFillTx/>
          <a:latin typeface="+mn-lt"/>
          <a:ea typeface="+mn-ea"/>
          <a:cs typeface="+mn-cs"/>
          <a:sym typeface="Calibri"/>
        </a:defRPr>
      </a:lvl8pPr>
      <a:lvl9pPr marL="1797971" marR="0" indent="-326571" algn="l" defTabSz="914400" rtl="0" latinLnBrk="0">
        <a:lnSpc>
          <a:spcPct val="90000"/>
        </a:lnSpc>
        <a:spcBef>
          <a:spcPts val="1200"/>
        </a:spcBef>
        <a:spcAft>
          <a:spcPts val="0"/>
        </a:spcAft>
        <a:buClr>
          <a:schemeClr val="accent1"/>
        </a:buClr>
        <a:buSzPct val="100000"/>
        <a:buFont typeface="Calibri"/>
        <a:buChar char="◦"/>
        <a:tabLst/>
        <a:defRPr sz="2000" b="0" i="0" u="none" strike="noStrike" cap="none" spc="0" baseline="0">
          <a:solidFill>
            <a:srgbClr val="40404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icahn.mssm.edu/"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cell.com/cell-metabolism/fulltext/S1550-4131(22)00045-6" TargetMode="External"/><Relationship Id="rId2" Type="http://schemas.openxmlformats.org/officeDocument/2006/relationships/hyperlink" Target="https://www.cell.com/cell-metabolism/issue?pii=S1550-4131(21)X0004-6" TargetMode="External"/><Relationship Id="rId1" Type="http://schemas.openxmlformats.org/officeDocument/2006/relationships/slideLayout" Target="../slideLayouts/slideLayout2.xml"/><Relationship Id="rId4" Type="http://schemas.openxmlformats.org/officeDocument/2006/relationships/hyperlink" Target="mailto:charalampos.tzoulis@uib.no"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hyperlink" Target="https://www.sciencedirect.com/science/article/pii/S1043661819301914#:~:text=The%20dysregulation%20of%20autophagy%20in,factor%20receptor%20(PAFR)%20activation."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nature.com/articles/s41598-018-27209-3" TargetMode="Externa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641545-488C-2154-EF97-20AD23DF18E2}"/>
              </a:ext>
            </a:extLst>
          </p:cNvPr>
          <p:cNvPicPr>
            <a:picLocks noChangeAspect="1"/>
          </p:cNvPicPr>
          <p:nvPr/>
        </p:nvPicPr>
        <p:blipFill>
          <a:blip r:embed="rId2"/>
          <a:stretch>
            <a:fillRect/>
          </a:stretch>
        </p:blipFill>
        <p:spPr>
          <a:xfrm>
            <a:off x="433865" y="292608"/>
            <a:ext cx="11610269" cy="6291072"/>
          </a:xfrm>
          <a:prstGeom prst="rect">
            <a:avLst/>
          </a:prstGeom>
        </p:spPr>
      </p:pic>
      <p:sp>
        <p:nvSpPr>
          <p:cNvPr id="5" name="Oval 4">
            <a:extLst>
              <a:ext uri="{FF2B5EF4-FFF2-40B4-BE49-F238E27FC236}">
                <a16:creationId xmlns:a16="http://schemas.microsoft.com/office/drawing/2014/main" id="{CE3A50CB-09EB-C081-1826-F348163A481D}"/>
              </a:ext>
            </a:extLst>
          </p:cNvPr>
          <p:cNvSpPr/>
          <p:nvPr/>
        </p:nvSpPr>
        <p:spPr>
          <a:xfrm>
            <a:off x="5541909" y="3035943"/>
            <a:ext cx="2908408" cy="1924939"/>
          </a:xfrm>
          <a:prstGeom prst="ellipse">
            <a:avLst/>
          </a:prstGeom>
          <a:solidFill>
            <a:schemeClr val="tx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i="1" dirty="0"/>
              <a:t>Autophagy&amp; </a:t>
            </a:r>
          </a:p>
          <a:p>
            <a:pPr algn="ctr"/>
            <a:r>
              <a:rPr lang="en-US" sz="2800" b="1" i="1" dirty="0"/>
              <a:t>Aging</a:t>
            </a:r>
          </a:p>
        </p:txBody>
      </p:sp>
      <p:sp>
        <p:nvSpPr>
          <p:cNvPr id="8" name="Oval 7">
            <a:extLst>
              <a:ext uri="{FF2B5EF4-FFF2-40B4-BE49-F238E27FC236}">
                <a16:creationId xmlns:a16="http://schemas.microsoft.com/office/drawing/2014/main" id="{980E867D-FD14-2816-DDC6-3F858221C75A}"/>
              </a:ext>
            </a:extLst>
          </p:cNvPr>
          <p:cNvSpPr/>
          <p:nvPr/>
        </p:nvSpPr>
        <p:spPr>
          <a:xfrm>
            <a:off x="4152713" y="5070325"/>
            <a:ext cx="2778392" cy="1513355"/>
          </a:xfrm>
          <a:prstGeom prst="ellipse">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TUDCA</a:t>
            </a:r>
          </a:p>
        </p:txBody>
      </p:sp>
      <p:sp>
        <p:nvSpPr>
          <p:cNvPr id="9" name="Oval 8">
            <a:extLst>
              <a:ext uri="{FF2B5EF4-FFF2-40B4-BE49-F238E27FC236}">
                <a16:creationId xmlns:a16="http://schemas.microsoft.com/office/drawing/2014/main" id="{19F21ECB-10B9-2F7D-5C5E-BB9FC18A5377}"/>
              </a:ext>
            </a:extLst>
          </p:cNvPr>
          <p:cNvSpPr/>
          <p:nvPr/>
        </p:nvSpPr>
        <p:spPr>
          <a:xfrm>
            <a:off x="738334" y="4077516"/>
            <a:ext cx="3243799" cy="1243327"/>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bg1"/>
                </a:solidFill>
              </a:rPr>
              <a:t>Senolytics</a:t>
            </a:r>
          </a:p>
        </p:txBody>
      </p:sp>
      <p:sp>
        <p:nvSpPr>
          <p:cNvPr id="10" name="Oval 9">
            <a:extLst>
              <a:ext uri="{FF2B5EF4-FFF2-40B4-BE49-F238E27FC236}">
                <a16:creationId xmlns:a16="http://schemas.microsoft.com/office/drawing/2014/main" id="{D76B4C4F-8EEE-018E-FDF4-1EF888ABE076}"/>
              </a:ext>
            </a:extLst>
          </p:cNvPr>
          <p:cNvSpPr/>
          <p:nvPr/>
        </p:nvSpPr>
        <p:spPr>
          <a:xfrm>
            <a:off x="342127" y="2470224"/>
            <a:ext cx="3243799" cy="124332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Pterostilbene</a:t>
            </a:r>
          </a:p>
        </p:txBody>
      </p:sp>
      <p:sp>
        <p:nvSpPr>
          <p:cNvPr id="11" name="Title 33">
            <a:extLst>
              <a:ext uri="{FF2B5EF4-FFF2-40B4-BE49-F238E27FC236}">
                <a16:creationId xmlns:a16="http://schemas.microsoft.com/office/drawing/2014/main" id="{4B1D0A2A-D635-8D34-0093-DF7BC6ECB259}"/>
              </a:ext>
            </a:extLst>
          </p:cNvPr>
          <p:cNvSpPr>
            <a:spLocks noGrp="1"/>
          </p:cNvSpPr>
          <p:nvPr>
            <p:ph type="title"/>
          </p:nvPr>
        </p:nvSpPr>
        <p:spPr>
          <a:xfrm>
            <a:off x="2152650" y="457200"/>
            <a:ext cx="7886700" cy="574972"/>
          </a:xfrm>
        </p:spPr>
        <p:txBody>
          <a:bodyPr>
            <a:normAutofit fontScale="90000"/>
          </a:bodyPr>
          <a:lstStyle/>
          <a:p>
            <a:pPr algn="ctr"/>
            <a:r>
              <a:rPr lang="en-US" dirty="0">
                <a:solidFill>
                  <a:schemeClr val="bg1"/>
                </a:solidFill>
              </a:rPr>
              <a:t>Mind Map of Lecture</a:t>
            </a:r>
          </a:p>
        </p:txBody>
      </p:sp>
      <p:sp>
        <p:nvSpPr>
          <p:cNvPr id="12" name="Slide Number Placeholder 10">
            <a:extLst>
              <a:ext uri="{FF2B5EF4-FFF2-40B4-BE49-F238E27FC236}">
                <a16:creationId xmlns:a16="http://schemas.microsoft.com/office/drawing/2014/main" id="{0A3DAD33-18B3-5B53-36AB-D9F6A35E5DA5}"/>
              </a:ext>
            </a:extLst>
          </p:cNvPr>
          <p:cNvSpPr>
            <a:spLocks noGrp="1"/>
          </p:cNvSpPr>
          <p:nvPr>
            <p:ph type="sldNum" sz="quarter" idx="12"/>
          </p:nvPr>
        </p:nvSpPr>
        <p:spPr>
          <a:xfrm>
            <a:off x="9900458" y="6459785"/>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3EBF0F7-B564-406B-B9A1-90A041573219}" type="slidenum">
              <a:rPr lang="en-US" smtClean="0"/>
              <a:pPr/>
              <a:t>1</a:t>
            </a:fld>
            <a:endParaRPr lang="en-US"/>
          </a:p>
        </p:txBody>
      </p:sp>
      <p:cxnSp>
        <p:nvCxnSpPr>
          <p:cNvPr id="14" name="Straight Arrow Connector 13">
            <a:extLst>
              <a:ext uri="{FF2B5EF4-FFF2-40B4-BE49-F238E27FC236}">
                <a16:creationId xmlns:a16="http://schemas.microsoft.com/office/drawing/2014/main" id="{8EF28542-A163-5593-1EA2-DEBCB023A819}"/>
              </a:ext>
            </a:extLst>
          </p:cNvPr>
          <p:cNvCxnSpPr/>
          <p:nvPr/>
        </p:nvCxnSpPr>
        <p:spPr>
          <a:xfrm flipV="1">
            <a:off x="7642746" y="3308582"/>
            <a:ext cx="601436" cy="2567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EE38A8A3-1880-4305-0910-D583B7CE7237}"/>
              </a:ext>
            </a:extLst>
          </p:cNvPr>
          <p:cNvSpPr/>
          <p:nvPr/>
        </p:nvSpPr>
        <p:spPr>
          <a:xfrm>
            <a:off x="8095687" y="1222192"/>
            <a:ext cx="3329058" cy="136735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dirty="0">
                <a:solidFill>
                  <a:schemeClr val="bg1"/>
                </a:solidFill>
              </a:rPr>
              <a:t>Endoplasmic</a:t>
            </a:r>
          </a:p>
        </p:txBody>
      </p:sp>
      <p:sp>
        <p:nvSpPr>
          <p:cNvPr id="16" name="Oval 15">
            <a:extLst>
              <a:ext uri="{FF2B5EF4-FFF2-40B4-BE49-F238E27FC236}">
                <a16:creationId xmlns:a16="http://schemas.microsoft.com/office/drawing/2014/main" id="{D10E050E-EDF6-7C1A-5582-CCAB6C485D1A}"/>
              </a:ext>
            </a:extLst>
          </p:cNvPr>
          <p:cNvSpPr/>
          <p:nvPr/>
        </p:nvSpPr>
        <p:spPr>
          <a:xfrm>
            <a:off x="2934339" y="1217768"/>
            <a:ext cx="3053849" cy="1437308"/>
          </a:xfrm>
          <a:prstGeom prst="ellipse">
            <a:avLst/>
          </a:prstGeom>
          <a:solidFill>
            <a:schemeClr val="accent5">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Senescence</a:t>
            </a:r>
          </a:p>
        </p:txBody>
      </p:sp>
      <p:sp>
        <p:nvSpPr>
          <p:cNvPr id="17" name="Oval 16">
            <a:extLst>
              <a:ext uri="{FF2B5EF4-FFF2-40B4-BE49-F238E27FC236}">
                <a16:creationId xmlns:a16="http://schemas.microsoft.com/office/drawing/2014/main" id="{95FCE4EB-C6B5-9372-E46E-03D4C3D52FE7}"/>
              </a:ext>
            </a:extLst>
          </p:cNvPr>
          <p:cNvSpPr/>
          <p:nvPr/>
        </p:nvSpPr>
        <p:spPr>
          <a:xfrm>
            <a:off x="8839199" y="4077516"/>
            <a:ext cx="3199949" cy="1367354"/>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err="1">
                <a:solidFill>
                  <a:srgbClr val="FF0000"/>
                </a:solidFill>
              </a:rPr>
              <a:t>Glymphatics</a:t>
            </a:r>
            <a:endParaRPr lang="en-US" sz="2800" dirty="0">
              <a:solidFill>
                <a:srgbClr val="FF0000"/>
              </a:solidFill>
            </a:endParaRPr>
          </a:p>
        </p:txBody>
      </p:sp>
    </p:spTree>
    <p:extLst>
      <p:ext uri="{BB962C8B-B14F-4D97-AF65-F5344CB8AC3E}">
        <p14:creationId xmlns:p14="http://schemas.microsoft.com/office/powerpoint/2010/main" val="42790714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heckerboard(across)">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trips(downLeft)">
                                      <p:cBhvr>
                                        <p:cTn id="22" dur="125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5"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vertical)">
                                      <p:cBhvr>
                                        <p:cTn id="27" dur="10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1000"/>
                                        <p:tgtEl>
                                          <p:spTgt spid="10"/>
                                        </p:tgtEl>
                                        <p:attrNameLst>
                                          <p:attrName>ppt_y</p:attrName>
                                        </p:attrNameLst>
                                      </p:cBhvr>
                                      <p:tavLst>
                                        <p:tav tm="0">
                                          <p:val>
                                            <p:strVal val="#ppt_y+#ppt_h*1.125000"/>
                                          </p:val>
                                        </p:tav>
                                        <p:tav tm="100000">
                                          <p:val>
                                            <p:strVal val="#ppt_y"/>
                                          </p:val>
                                        </p:tav>
                                      </p:tavLst>
                                    </p:anim>
                                    <p:animEffect transition="in" filter="wipe(up)">
                                      <p:cBhvr>
                                        <p:cTn id="33" dur="1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circle(in)">
                                      <p:cBhvr>
                                        <p:cTn id="38"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5" grpId="0" animBg="1"/>
      <p:bldP spid="16" grpId="0" animBg="1"/>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lose-up of purple cells">
            <a:extLst>
              <a:ext uri="{FF2B5EF4-FFF2-40B4-BE49-F238E27FC236}">
                <a16:creationId xmlns:a16="http://schemas.microsoft.com/office/drawing/2014/main" id="{3404EE5B-BC15-C1F0-2591-5C4B6DF09031}"/>
              </a:ext>
            </a:extLst>
          </p:cNvPr>
          <p:cNvPicPr>
            <a:picLocks noChangeAspect="1"/>
          </p:cNvPicPr>
          <p:nvPr/>
        </p:nvPicPr>
        <p:blipFill rotWithShape="1">
          <a:blip r:embed="rId2">
            <a:alphaModFix amt="50000"/>
          </a:blip>
          <a:srcRect t="17601" b="7399"/>
          <a:stretch/>
        </p:blipFill>
        <p:spPr>
          <a:xfrm>
            <a:off x="20" y="1"/>
            <a:ext cx="12191980" cy="6857999"/>
          </a:xfrm>
          <a:prstGeom prst="rect">
            <a:avLst/>
          </a:prstGeom>
        </p:spPr>
      </p:pic>
      <p:sp>
        <p:nvSpPr>
          <p:cNvPr id="2" name="Title 1">
            <a:extLst>
              <a:ext uri="{FF2B5EF4-FFF2-40B4-BE49-F238E27FC236}">
                <a16:creationId xmlns:a16="http://schemas.microsoft.com/office/drawing/2014/main" id="{8A6EF931-1021-2930-DE6C-038B7C59F336}"/>
              </a:ext>
            </a:extLst>
          </p:cNvPr>
          <p:cNvSpPr>
            <a:spLocks noGrp="1"/>
          </p:cNvSpPr>
          <p:nvPr>
            <p:ph type="ctrTitle"/>
          </p:nvPr>
        </p:nvSpPr>
        <p:spPr>
          <a:xfrm>
            <a:off x="526093" y="1122362"/>
            <a:ext cx="10734805" cy="2306638"/>
          </a:xfrm>
        </p:spPr>
        <p:txBody>
          <a:bodyPr>
            <a:normAutofit/>
          </a:bodyPr>
          <a:lstStyle/>
          <a:p>
            <a:r>
              <a:rPr lang="en-US" sz="6000" dirty="0">
                <a:solidFill>
                  <a:schemeClr val="tx1"/>
                </a:solidFill>
              </a:rPr>
              <a:t>What is Senescence in Physiology?</a:t>
            </a:r>
          </a:p>
        </p:txBody>
      </p:sp>
    </p:spTree>
    <p:extLst>
      <p:ext uri="{BB962C8B-B14F-4D97-AF65-F5344CB8AC3E}">
        <p14:creationId xmlns:p14="http://schemas.microsoft.com/office/powerpoint/2010/main" val="9370832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581911-EE52-6756-D26C-6CB3024F2A62}"/>
              </a:ext>
            </a:extLst>
          </p:cNvPr>
          <p:cNvSpPr txBox="1"/>
          <p:nvPr/>
        </p:nvSpPr>
        <p:spPr>
          <a:xfrm>
            <a:off x="473528" y="6472927"/>
            <a:ext cx="11244943" cy="338554"/>
          </a:xfrm>
          <a:prstGeom prst="rect">
            <a:avLst/>
          </a:prstGeom>
          <a:noFill/>
        </p:spPr>
        <p:txBody>
          <a:bodyPr wrap="square">
            <a:spAutoFit/>
          </a:bodyPr>
          <a:lstStyle/>
          <a:p>
            <a:pPr algn="ctr"/>
            <a:r>
              <a:rPr lang="en-US" sz="1600" dirty="0"/>
              <a:t>McHugh D, Gil J. Senescence and aging: Causes, consequences, and therapeutic avenues. </a:t>
            </a:r>
            <a:r>
              <a:rPr lang="en-US" sz="1600" i="1" dirty="0"/>
              <a:t>J Cell Biol</a:t>
            </a:r>
            <a:r>
              <a:rPr lang="en-US" sz="1600" dirty="0"/>
              <a:t>. Jan 2 2018;217(1):65-77. </a:t>
            </a:r>
          </a:p>
        </p:txBody>
      </p:sp>
      <p:pic>
        <p:nvPicPr>
          <p:cNvPr id="4" name="Picture 3">
            <a:extLst>
              <a:ext uri="{FF2B5EF4-FFF2-40B4-BE49-F238E27FC236}">
                <a16:creationId xmlns:a16="http://schemas.microsoft.com/office/drawing/2014/main" id="{F3C341C0-1404-2DE8-321D-0A6428F103C2}"/>
              </a:ext>
            </a:extLst>
          </p:cNvPr>
          <p:cNvPicPr>
            <a:picLocks noChangeAspect="1"/>
          </p:cNvPicPr>
          <p:nvPr/>
        </p:nvPicPr>
        <p:blipFill>
          <a:blip r:embed="rId3"/>
          <a:stretch>
            <a:fillRect/>
          </a:stretch>
        </p:blipFill>
        <p:spPr>
          <a:xfrm>
            <a:off x="1909823" y="663325"/>
            <a:ext cx="8391645" cy="5809601"/>
          </a:xfrm>
          <a:prstGeom prst="rect">
            <a:avLst/>
          </a:prstGeom>
        </p:spPr>
      </p:pic>
      <p:sp>
        <p:nvSpPr>
          <p:cNvPr id="3" name="Title 2">
            <a:extLst>
              <a:ext uri="{FF2B5EF4-FFF2-40B4-BE49-F238E27FC236}">
                <a16:creationId xmlns:a16="http://schemas.microsoft.com/office/drawing/2014/main" id="{B2D70302-6908-B3B5-D727-D38551B08D40}"/>
              </a:ext>
            </a:extLst>
          </p:cNvPr>
          <p:cNvSpPr>
            <a:spLocks noGrp="1"/>
          </p:cNvSpPr>
          <p:nvPr>
            <p:ph type="title"/>
          </p:nvPr>
        </p:nvSpPr>
        <p:spPr>
          <a:xfrm>
            <a:off x="838200" y="218164"/>
            <a:ext cx="10515600" cy="338554"/>
          </a:xfrm>
        </p:spPr>
        <p:txBody>
          <a:bodyPr>
            <a:noAutofit/>
          </a:bodyPr>
          <a:lstStyle/>
          <a:p>
            <a:pPr algn="ctr"/>
            <a:r>
              <a:rPr lang="en-US" sz="3200" dirty="0"/>
              <a:t>Senescence as a Central Hallmark of Aging</a:t>
            </a:r>
          </a:p>
        </p:txBody>
      </p:sp>
    </p:spTree>
    <p:extLst>
      <p:ext uri="{BB962C8B-B14F-4D97-AF65-F5344CB8AC3E}">
        <p14:creationId xmlns:p14="http://schemas.microsoft.com/office/powerpoint/2010/main" val="226987309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549664-82FB-536D-2D7C-AA3B91C97BAE}"/>
              </a:ext>
            </a:extLst>
          </p:cNvPr>
          <p:cNvPicPr>
            <a:picLocks noChangeAspect="1"/>
          </p:cNvPicPr>
          <p:nvPr/>
        </p:nvPicPr>
        <p:blipFill>
          <a:blip r:embed="rId3"/>
          <a:stretch>
            <a:fillRect/>
          </a:stretch>
        </p:blipFill>
        <p:spPr>
          <a:xfrm>
            <a:off x="2209799" y="1043728"/>
            <a:ext cx="7772400" cy="5160166"/>
          </a:xfrm>
          <a:prstGeom prst="rect">
            <a:avLst/>
          </a:prstGeom>
        </p:spPr>
      </p:pic>
      <p:sp>
        <p:nvSpPr>
          <p:cNvPr id="4" name="TextBox 3">
            <a:extLst>
              <a:ext uri="{FF2B5EF4-FFF2-40B4-BE49-F238E27FC236}">
                <a16:creationId xmlns:a16="http://schemas.microsoft.com/office/drawing/2014/main" id="{858988D6-EF89-02B4-73FC-C5F2104F72FD}"/>
              </a:ext>
            </a:extLst>
          </p:cNvPr>
          <p:cNvSpPr txBox="1"/>
          <p:nvPr/>
        </p:nvSpPr>
        <p:spPr>
          <a:xfrm>
            <a:off x="473528" y="6496677"/>
            <a:ext cx="11244943" cy="307777"/>
          </a:xfrm>
          <a:prstGeom prst="rect">
            <a:avLst/>
          </a:prstGeom>
          <a:noFill/>
        </p:spPr>
        <p:txBody>
          <a:bodyPr wrap="square">
            <a:spAutoFit/>
          </a:bodyPr>
          <a:lstStyle/>
          <a:p>
            <a:pPr algn="ctr"/>
            <a:r>
              <a:rPr lang="en-US" sz="1400" dirty="0" err="1">
                <a:solidFill>
                  <a:schemeClr val="bg1"/>
                </a:solidFill>
              </a:rPr>
              <a:t>Höhn</a:t>
            </a:r>
            <a:r>
              <a:rPr lang="en-US" sz="1400" dirty="0">
                <a:solidFill>
                  <a:schemeClr val="bg1"/>
                </a:solidFill>
              </a:rPr>
              <a:t> A, </a:t>
            </a:r>
            <a:r>
              <a:rPr lang="en-US" sz="1400" i="1" dirty="0">
                <a:solidFill>
                  <a:schemeClr val="bg1"/>
                </a:solidFill>
              </a:rPr>
              <a:t>et al</a:t>
            </a:r>
            <a:r>
              <a:rPr lang="en-US" sz="1400" dirty="0">
                <a:solidFill>
                  <a:schemeClr val="bg1"/>
                </a:solidFill>
              </a:rPr>
              <a:t>. Happily (n)ever after: Aging in the context of oxidative stress, </a:t>
            </a:r>
            <a:r>
              <a:rPr lang="en-US" sz="1400" dirty="0" err="1">
                <a:solidFill>
                  <a:schemeClr val="bg1"/>
                </a:solidFill>
              </a:rPr>
              <a:t>proteostasis</a:t>
            </a:r>
            <a:r>
              <a:rPr lang="en-US" sz="1400" dirty="0">
                <a:solidFill>
                  <a:schemeClr val="bg1"/>
                </a:solidFill>
              </a:rPr>
              <a:t> loss and cellular senescence. </a:t>
            </a:r>
            <a:r>
              <a:rPr lang="en-US" sz="1400" i="1" dirty="0">
                <a:solidFill>
                  <a:schemeClr val="bg1"/>
                </a:solidFill>
              </a:rPr>
              <a:t>Redox Biol</a:t>
            </a:r>
            <a:r>
              <a:rPr lang="en-US" sz="1400" dirty="0">
                <a:solidFill>
                  <a:schemeClr val="bg1"/>
                </a:solidFill>
              </a:rPr>
              <a:t>. Apr 2017;11:482-501.  </a:t>
            </a:r>
          </a:p>
        </p:txBody>
      </p:sp>
      <p:sp>
        <p:nvSpPr>
          <p:cNvPr id="3" name="Title 2">
            <a:extLst>
              <a:ext uri="{FF2B5EF4-FFF2-40B4-BE49-F238E27FC236}">
                <a16:creationId xmlns:a16="http://schemas.microsoft.com/office/drawing/2014/main" id="{C64905B4-BAA4-7A07-CC5B-92856B62BBCD}"/>
              </a:ext>
            </a:extLst>
          </p:cNvPr>
          <p:cNvSpPr>
            <a:spLocks noGrp="1"/>
          </p:cNvSpPr>
          <p:nvPr>
            <p:ph type="title"/>
          </p:nvPr>
        </p:nvSpPr>
        <p:spPr>
          <a:xfrm>
            <a:off x="625033" y="267153"/>
            <a:ext cx="10949651" cy="483792"/>
          </a:xfrm>
        </p:spPr>
        <p:txBody>
          <a:bodyPr>
            <a:noAutofit/>
          </a:bodyPr>
          <a:lstStyle/>
          <a:p>
            <a:pPr algn="ctr"/>
            <a:r>
              <a:rPr lang="en-US" sz="3200" dirty="0"/>
              <a:t>Cellular &amp; Molecular Features of Young &amp; Aged Cells</a:t>
            </a:r>
          </a:p>
        </p:txBody>
      </p:sp>
      <p:sp>
        <p:nvSpPr>
          <p:cNvPr id="5" name="TextBox 4">
            <a:extLst>
              <a:ext uri="{FF2B5EF4-FFF2-40B4-BE49-F238E27FC236}">
                <a16:creationId xmlns:a16="http://schemas.microsoft.com/office/drawing/2014/main" id="{25BAE9C1-4984-8CE2-04A5-6B0EF2AE25E5}"/>
              </a:ext>
            </a:extLst>
          </p:cNvPr>
          <p:cNvSpPr txBox="1"/>
          <p:nvPr/>
        </p:nvSpPr>
        <p:spPr>
          <a:xfrm>
            <a:off x="1004711" y="1535289"/>
            <a:ext cx="1625600" cy="417689"/>
          </a:xfrm>
          <a:prstGeom prst="rect">
            <a:avLst/>
          </a:prstGeom>
          <a:solidFill>
            <a:schemeClr val="bg1"/>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940C1214-72B5-39AD-1E67-36DF7BB66AA0}"/>
              </a:ext>
            </a:extLst>
          </p:cNvPr>
          <p:cNvSpPr txBox="1"/>
          <p:nvPr/>
        </p:nvSpPr>
        <p:spPr>
          <a:xfrm>
            <a:off x="9753415" y="1670393"/>
            <a:ext cx="1625600" cy="417689"/>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18024630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7AEA96-9070-BC00-EA71-B9C13C101B68}"/>
              </a:ext>
            </a:extLst>
          </p:cNvPr>
          <p:cNvSpPr txBox="1"/>
          <p:nvPr/>
        </p:nvSpPr>
        <p:spPr>
          <a:xfrm>
            <a:off x="473528" y="6425426"/>
            <a:ext cx="11244943" cy="369332"/>
          </a:xfrm>
          <a:prstGeom prst="rect">
            <a:avLst/>
          </a:prstGeom>
          <a:noFill/>
        </p:spPr>
        <p:txBody>
          <a:bodyPr wrap="square">
            <a:spAutoFit/>
          </a:bodyPr>
          <a:lstStyle/>
          <a:p>
            <a:pPr algn="ctr"/>
            <a:r>
              <a:rPr lang="en-US" dirty="0" err="1"/>
              <a:t>Calcinotto</a:t>
            </a:r>
            <a:r>
              <a:rPr lang="en-US" dirty="0"/>
              <a:t> A, </a:t>
            </a:r>
            <a:r>
              <a:rPr lang="en-US" i="1" dirty="0"/>
              <a:t>et al</a:t>
            </a:r>
            <a:r>
              <a:rPr lang="en-US" dirty="0"/>
              <a:t>. Cellular Senescence: Aging, Cancer, and Injury. </a:t>
            </a:r>
            <a:r>
              <a:rPr lang="en-US" i="1" dirty="0" err="1"/>
              <a:t>Physiol</a:t>
            </a:r>
            <a:r>
              <a:rPr lang="en-US" i="1" dirty="0"/>
              <a:t> Rev</a:t>
            </a:r>
            <a:r>
              <a:rPr lang="en-US" dirty="0"/>
              <a:t>. 2019;99(2):1047-1078. </a:t>
            </a:r>
          </a:p>
        </p:txBody>
      </p:sp>
      <p:pic>
        <p:nvPicPr>
          <p:cNvPr id="2" name="Picture 1">
            <a:extLst>
              <a:ext uri="{FF2B5EF4-FFF2-40B4-BE49-F238E27FC236}">
                <a16:creationId xmlns:a16="http://schemas.microsoft.com/office/drawing/2014/main" id="{76108DD9-275B-381F-E2D5-C577D5A1317D}"/>
              </a:ext>
            </a:extLst>
          </p:cNvPr>
          <p:cNvPicPr>
            <a:picLocks noChangeAspect="1"/>
          </p:cNvPicPr>
          <p:nvPr/>
        </p:nvPicPr>
        <p:blipFill rotWithShape="1">
          <a:blip r:embed="rId3"/>
          <a:srcRect b="1574"/>
          <a:stretch/>
        </p:blipFill>
        <p:spPr>
          <a:xfrm>
            <a:off x="2318657" y="914400"/>
            <a:ext cx="8042901" cy="5415148"/>
          </a:xfrm>
          <a:prstGeom prst="rect">
            <a:avLst/>
          </a:prstGeom>
        </p:spPr>
      </p:pic>
      <p:sp>
        <p:nvSpPr>
          <p:cNvPr id="4" name="Title 3">
            <a:extLst>
              <a:ext uri="{FF2B5EF4-FFF2-40B4-BE49-F238E27FC236}">
                <a16:creationId xmlns:a16="http://schemas.microsoft.com/office/drawing/2014/main" id="{0810E235-9DA4-2D8B-D0D6-1FF901C3A2DB}"/>
              </a:ext>
            </a:extLst>
          </p:cNvPr>
          <p:cNvSpPr>
            <a:spLocks noGrp="1"/>
          </p:cNvSpPr>
          <p:nvPr>
            <p:ph type="title"/>
          </p:nvPr>
        </p:nvSpPr>
        <p:spPr>
          <a:xfrm>
            <a:off x="838200" y="365125"/>
            <a:ext cx="10515600" cy="549275"/>
          </a:xfrm>
        </p:spPr>
        <p:txBody>
          <a:bodyPr>
            <a:normAutofit/>
          </a:bodyPr>
          <a:lstStyle/>
          <a:p>
            <a:pPr algn="ctr"/>
            <a:r>
              <a:rPr lang="en-US" sz="3200" dirty="0"/>
              <a:t>Consequences of Cellular Senescence</a:t>
            </a:r>
          </a:p>
        </p:txBody>
      </p:sp>
    </p:spTree>
    <p:extLst>
      <p:ext uri="{BB962C8B-B14F-4D97-AF65-F5344CB8AC3E}">
        <p14:creationId xmlns:p14="http://schemas.microsoft.com/office/powerpoint/2010/main" val="415105139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itle 1"/>
          <p:cNvSpPr txBox="1">
            <a:spLocks noGrp="1"/>
          </p:cNvSpPr>
          <p:nvPr>
            <p:ph type="title"/>
          </p:nvPr>
        </p:nvSpPr>
        <p:spPr>
          <a:prstGeom prst="rect">
            <a:avLst/>
          </a:prstGeom>
        </p:spPr>
        <p:txBody>
          <a:bodyPr/>
          <a:lstStyle/>
          <a:p>
            <a:pPr>
              <a:defRPr spc="-100"/>
            </a:pPr>
            <a:r>
              <a:rPr dirty="0"/>
              <a:t>Autophagy</a:t>
            </a:r>
            <a:br>
              <a:rPr dirty="0"/>
            </a:br>
            <a:endParaRPr dirty="0"/>
          </a:p>
        </p:txBody>
      </p:sp>
      <p:pic>
        <p:nvPicPr>
          <p:cNvPr id="147" name="Picture 2" descr="Picture 2"/>
          <p:cNvPicPr>
            <a:picLocks noChangeAspect="1"/>
          </p:cNvPicPr>
          <p:nvPr/>
        </p:nvPicPr>
        <p:blipFill>
          <a:blip r:embed="rId2"/>
          <a:stretch>
            <a:fillRect/>
          </a:stretch>
        </p:blipFill>
        <p:spPr>
          <a:xfrm>
            <a:off x="4926724" y="1177016"/>
            <a:ext cx="6492241" cy="4661095"/>
          </a:xfrm>
          <a:prstGeom prst="rect">
            <a:avLst/>
          </a:prstGeom>
          <a:ln w="12700">
            <a:miter lim="400000"/>
          </a:ln>
        </p:spPr>
      </p:pic>
      <p:sp>
        <p:nvSpPr>
          <p:cNvPr id="148" name="Content Placeholder 2"/>
          <p:cNvSpPr txBox="1">
            <a:spLocks noGrp="1"/>
          </p:cNvSpPr>
          <p:nvPr>
            <p:ph type="body" sz="quarter" idx="1"/>
          </p:nvPr>
        </p:nvSpPr>
        <p:spPr>
          <a:xfrm>
            <a:off x="457200" y="2926079"/>
            <a:ext cx="3200400" cy="3379125"/>
          </a:xfrm>
          <a:prstGeom prst="rect">
            <a:avLst/>
          </a:prstGeom>
        </p:spPr>
        <p:txBody>
          <a:bodyPr lIns="45719" tIns="45719" rIns="45719" bIns="45719"/>
          <a:lstStyle/>
          <a:p>
            <a:pPr marL="0" indent="0">
              <a:buSzTx/>
              <a:buNone/>
              <a:defRPr sz="1500">
                <a:solidFill>
                  <a:srgbClr val="FFFFFF"/>
                </a:solidFill>
              </a:defRPr>
            </a:pPr>
            <a:endParaRPr dirty="0"/>
          </a:p>
          <a:p>
            <a:pPr marL="0" indent="0">
              <a:buSzTx/>
              <a:buNone/>
              <a:defRPr sz="1500">
                <a:solidFill>
                  <a:srgbClr val="FFFFFF"/>
                </a:solidFill>
              </a:defRPr>
            </a:pPr>
            <a:endParaRPr dirty="0"/>
          </a:p>
          <a:p>
            <a:pPr marL="0" indent="0">
              <a:buSzTx/>
              <a:buNone/>
              <a:defRPr sz="1500">
                <a:solidFill>
                  <a:srgbClr val="FFFFFF"/>
                </a:solidFill>
              </a:defRPr>
            </a:pPr>
            <a:r>
              <a:rPr dirty="0"/>
              <a:t>Autophagy is the body’s way of cleaning out damaged cells, in order to regenerate newer, healthier cells within the cell itself</a:t>
            </a:r>
            <a:endParaRPr lang="en-US" dirty="0"/>
          </a:p>
          <a:p>
            <a:pPr marL="0" indent="0">
              <a:buSzTx/>
              <a:buNone/>
              <a:defRPr sz="1500">
                <a:solidFill>
                  <a:srgbClr val="FFFFFF"/>
                </a:solidFill>
              </a:defRPr>
            </a:pPr>
            <a:endParaRPr lang="en-US" dirty="0"/>
          </a:p>
          <a:p>
            <a:pPr marL="0" indent="0">
              <a:buSzTx/>
              <a:buNone/>
              <a:defRPr sz="1500">
                <a:solidFill>
                  <a:srgbClr val="FFFFFF"/>
                </a:solidFill>
              </a:defRPr>
            </a:pPr>
            <a:r>
              <a:rPr lang="en-US" dirty="0"/>
              <a:t>Impaired Autophagy leads to Aging and </a:t>
            </a:r>
            <a:r>
              <a:rPr lang="en-US" dirty="0" err="1"/>
              <a:t>Senescecne</a:t>
            </a:r>
            <a:endParaRPr dirty="0"/>
          </a:p>
        </p:txBody>
      </p:sp>
    </p:spTree>
    <p:extLst>
      <p:ext uri="{BB962C8B-B14F-4D97-AF65-F5344CB8AC3E}">
        <p14:creationId xmlns:p14="http://schemas.microsoft.com/office/powerpoint/2010/main" val="310999712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77CF-A98F-BECF-C2EC-1757CC2DDB9B}"/>
              </a:ext>
            </a:extLst>
          </p:cNvPr>
          <p:cNvSpPr>
            <a:spLocks noGrp="1"/>
          </p:cNvSpPr>
          <p:nvPr>
            <p:ph type="title"/>
          </p:nvPr>
        </p:nvSpPr>
        <p:spPr/>
        <p:txBody>
          <a:bodyPr/>
          <a:lstStyle/>
          <a:p>
            <a:r>
              <a:rPr lang="en-US" dirty="0"/>
              <a:t>Glymphatic System</a:t>
            </a:r>
          </a:p>
        </p:txBody>
      </p:sp>
      <p:sp>
        <p:nvSpPr>
          <p:cNvPr id="3" name="Text Placeholder 2">
            <a:extLst>
              <a:ext uri="{FF2B5EF4-FFF2-40B4-BE49-F238E27FC236}">
                <a16:creationId xmlns:a16="http://schemas.microsoft.com/office/drawing/2014/main" id="{373D0032-D771-EB33-9D03-7C37287495E9}"/>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1D35"/>
                </a:solidFill>
                <a:effectLst/>
                <a:latin typeface="Google Sans"/>
              </a:rPr>
              <a:t>Glymphatic system function</a:t>
            </a:r>
            <a:endParaRPr lang="en-US" b="0" i="0" u="none" strike="noStrike" dirty="0">
              <a:solidFill>
                <a:srgbClr val="001D35"/>
              </a:solidFill>
              <a:effectLst/>
              <a:latin typeface="Google Sans"/>
            </a:endParaRPr>
          </a:p>
          <a:p>
            <a:pPr algn="l">
              <a:buFont typeface="Arial" panose="020B0604020202020204" pitchFamily="34" charset="0"/>
              <a:buChar char="•"/>
            </a:pPr>
            <a:r>
              <a:rPr lang="en-US" b="0" i="0" u="none" strike="noStrike" dirty="0">
                <a:solidFill>
                  <a:srgbClr val="001D35"/>
                </a:solidFill>
                <a:effectLst/>
                <a:latin typeface="Google Sans"/>
              </a:rPr>
              <a:t>The glymphatic system is a network that clears metabolic waste and proteins from the brain. When the glymphatic system is impaired, waste and proteins build up in the brain, which can lead to neurodegenerative diseases and cognitive decline.</a:t>
            </a:r>
          </a:p>
          <a:p>
            <a:endParaRPr lang="en-US" dirty="0"/>
          </a:p>
        </p:txBody>
      </p:sp>
      <p:sp>
        <p:nvSpPr>
          <p:cNvPr id="4" name="Text Placeholder 3">
            <a:extLst>
              <a:ext uri="{FF2B5EF4-FFF2-40B4-BE49-F238E27FC236}">
                <a16:creationId xmlns:a16="http://schemas.microsoft.com/office/drawing/2014/main" id="{10C9B13B-2FBA-2703-7BD6-1022C0E4B78C}"/>
              </a:ext>
            </a:extLst>
          </p:cNvPr>
          <p:cNvSpPr>
            <a:spLocks noGrp="1"/>
          </p:cNvSpPr>
          <p:nvPr>
            <p:ph type="body" sz="quarter" idx="21"/>
          </p:nvPr>
        </p:nvSpPr>
        <p:spPr/>
        <p:txBody>
          <a:bodyPr/>
          <a:lstStyle/>
          <a:p>
            <a:r>
              <a:rPr lang="en-US" b="0" i="0" u="none" strike="noStrike" dirty="0">
                <a:solidFill>
                  <a:srgbClr val="001D35"/>
                </a:solidFill>
                <a:effectLst/>
                <a:latin typeface="Google Sans"/>
              </a:rPr>
              <a:t>The glymphatic system's role in clearing metabolic waste and proteins from the brain is linked to autophagy, a process that removes damaged mitochondria from cells</a:t>
            </a:r>
            <a:endParaRPr lang="en-US" dirty="0"/>
          </a:p>
        </p:txBody>
      </p:sp>
    </p:spTree>
    <p:extLst>
      <p:ext uri="{BB962C8B-B14F-4D97-AF65-F5344CB8AC3E}">
        <p14:creationId xmlns:p14="http://schemas.microsoft.com/office/powerpoint/2010/main" val="391352100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4E8E8-6C5C-8D84-3FF0-CC5B3C739DB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FEA701B-FDA1-7453-7E0A-F66C8E58960A}"/>
              </a:ext>
            </a:extLst>
          </p:cNvPr>
          <p:cNvSpPr txBox="1"/>
          <p:nvPr/>
        </p:nvSpPr>
        <p:spPr>
          <a:xfrm>
            <a:off x="273132" y="6484802"/>
            <a:ext cx="11637819" cy="292388"/>
          </a:xfrm>
          <a:prstGeom prst="rect">
            <a:avLst/>
          </a:prstGeom>
          <a:noFill/>
        </p:spPr>
        <p:txBody>
          <a:bodyPr wrap="square">
            <a:spAutoFit/>
          </a:bodyPr>
          <a:lstStyle/>
          <a:p>
            <a:pPr algn="ctr"/>
            <a:r>
              <a:rPr lang="en-US" sz="1300" dirty="0">
                <a:solidFill>
                  <a:schemeClr val="bg1"/>
                </a:solidFill>
              </a:rPr>
              <a:t>Image Modified from Amaya-Montoya M, </a:t>
            </a:r>
            <a:r>
              <a:rPr lang="en-US" sz="1300" i="1" dirty="0">
                <a:solidFill>
                  <a:schemeClr val="bg1"/>
                </a:solidFill>
              </a:rPr>
              <a:t>et al</a:t>
            </a:r>
            <a:r>
              <a:rPr lang="en-US" sz="1300" dirty="0">
                <a:solidFill>
                  <a:schemeClr val="bg1"/>
                </a:solidFill>
              </a:rPr>
              <a:t>. Cellular Senescence as a Therapeutic Target for Age-Related Diseases: A Review. </a:t>
            </a:r>
            <a:r>
              <a:rPr lang="en-US" sz="1300" i="1" dirty="0">
                <a:solidFill>
                  <a:schemeClr val="bg1"/>
                </a:solidFill>
              </a:rPr>
              <a:t>Adv Ther</a:t>
            </a:r>
            <a:r>
              <a:rPr lang="en-US" sz="1300" dirty="0">
                <a:solidFill>
                  <a:schemeClr val="bg1"/>
                </a:solidFill>
              </a:rPr>
              <a:t> Apr 2020;37(4):1407-1424.  </a:t>
            </a:r>
          </a:p>
        </p:txBody>
      </p:sp>
      <p:pic>
        <p:nvPicPr>
          <p:cNvPr id="3" name="Picture 2">
            <a:extLst>
              <a:ext uri="{FF2B5EF4-FFF2-40B4-BE49-F238E27FC236}">
                <a16:creationId xmlns:a16="http://schemas.microsoft.com/office/drawing/2014/main" id="{3BE58FC8-C968-C028-2C23-8DA4FA6596B2}"/>
              </a:ext>
            </a:extLst>
          </p:cNvPr>
          <p:cNvPicPr>
            <a:picLocks noChangeAspect="1"/>
          </p:cNvPicPr>
          <p:nvPr/>
        </p:nvPicPr>
        <p:blipFill>
          <a:blip r:embed="rId3"/>
          <a:stretch>
            <a:fillRect/>
          </a:stretch>
        </p:blipFill>
        <p:spPr>
          <a:xfrm>
            <a:off x="1541070" y="402896"/>
            <a:ext cx="9109859" cy="5860558"/>
          </a:xfrm>
          <a:prstGeom prst="rect">
            <a:avLst/>
          </a:prstGeom>
        </p:spPr>
      </p:pic>
      <p:sp>
        <p:nvSpPr>
          <p:cNvPr id="2" name="Title 1">
            <a:extLst>
              <a:ext uri="{FF2B5EF4-FFF2-40B4-BE49-F238E27FC236}">
                <a16:creationId xmlns:a16="http://schemas.microsoft.com/office/drawing/2014/main" id="{0148BA83-D52C-4BED-DD6C-E8EF30AF460A}"/>
              </a:ext>
            </a:extLst>
          </p:cNvPr>
          <p:cNvSpPr>
            <a:spLocks noGrp="1"/>
          </p:cNvSpPr>
          <p:nvPr>
            <p:ph type="title"/>
          </p:nvPr>
        </p:nvSpPr>
        <p:spPr>
          <a:xfrm>
            <a:off x="838200" y="231013"/>
            <a:ext cx="10515600" cy="292389"/>
          </a:xfrm>
        </p:spPr>
        <p:txBody>
          <a:bodyPr>
            <a:noAutofit/>
          </a:bodyPr>
          <a:lstStyle/>
          <a:p>
            <a:pPr algn="ctr"/>
            <a:r>
              <a:rPr lang="en-US" sz="3200" dirty="0"/>
              <a:t>Triggers of cellular senescence and Impaired autophagy</a:t>
            </a:r>
          </a:p>
        </p:txBody>
      </p:sp>
      <p:sp>
        <p:nvSpPr>
          <p:cNvPr id="5" name="Donut 4">
            <a:extLst>
              <a:ext uri="{FF2B5EF4-FFF2-40B4-BE49-F238E27FC236}">
                <a16:creationId xmlns:a16="http://schemas.microsoft.com/office/drawing/2014/main" id="{45F76909-ACDE-6844-D7FF-E3DEA1F614CC}"/>
              </a:ext>
            </a:extLst>
          </p:cNvPr>
          <p:cNvSpPr/>
          <p:nvPr/>
        </p:nvSpPr>
        <p:spPr>
          <a:xfrm>
            <a:off x="8790432" y="339035"/>
            <a:ext cx="2221992" cy="2444618"/>
          </a:xfrm>
          <a:prstGeom prst="donut">
            <a:avLst>
              <a:gd name="adj" fmla="val 578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onut 5">
            <a:extLst>
              <a:ext uri="{FF2B5EF4-FFF2-40B4-BE49-F238E27FC236}">
                <a16:creationId xmlns:a16="http://schemas.microsoft.com/office/drawing/2014/main" id="{5E86C43B-F555-64BF-A3C5-966E24BE3D71}"/>
              </a:ext>
            </a:extLst>
          </p:cNvPr>
          <p:cNvSpPr/>
          <p:nvPr/>
        </p:nvSpPr>
        <p:spPr>
          <a:xfrm>
            <a:off x="2377440" y="402896"/>
            <a:ext cx="2337816" cy="2444618"/>
          </a:xfrm>
          <a:prstGeom prst="donut">
            <a:avLst>
              <a:gd name="adj" fmla="val 578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Donut 6">
            <a:extLst>
              <a:ext uri="{FF2B5EF4-FFF2-40B4-BE49-F238E27FC236}">
                <a16:creationId xmlns:a16="http://schemas.microsoft.com/office/drawing/2014/main" id="{5932AD0A-A4FE-DCA7-7552-C30A1C0902E9}"/>
              </a:ext>
            </a:extLst>
          </p:cNvPr>
          <p:cNvSpPr/>
          <p:nvPr/>
        </p:nvSpPr>
        <p:spPr>
          <a:xfrm>
            <a:off x="1179576" y="2227827"/>
            <a:ext cx="1863853" cy="2567506"/>
          </a:xfrm>
          <a:prstGeom prst="donut">
            <a:avLst>
              <a:gd name="adj" fmla="val 578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Donut 7">
            <a:extLst>
              <a:ext uri="{FF2B5EF4-FFF2-40B4-BE49-F238E27FC236}">
                <a16:creationId xmlns:a16="http://schemas.microsoft.com/office/drawing/2014/main" id="{7BB1282D-5CFE-24CC-A1AD-C9FF976B9EB6}"/>
              </a:ext>
            </a:extLst>
          </p:cNvPr>
          <p:cNvSpPr/>
          <p:nvPr/>
        </p:nvSpPr>
        <p:spPr>
          <a:xfrm>
            <a:off x="5254754" y="2299618"/>
            <a:ext cx="2337816" cy="2120213"/>
          </a:xfrm>
          <a:prstGeom prst="donut">
            <a:avLst>
              <a:gd name="adj" fmla="val 578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Donut 8">
            <a:extLst>
              <a:ext uri="{FF2B5EF4-FFF2-40B4-BE49-F238E27FC236}">
                <a16:creationId xmlns:a16="http://schemas.microsoft.com/office/drawing/2014/main" id="{F082D078-464B-36CC-1928-2D4322B9AF30}"/>
              </a:ext>
            </a:extLst>
          </p:cNvPr>
          <p:cNvSpPr/>
          <p:nvPr/>
        </p:nvSpPr>
        <p:spPr>
          <a:xfrm>
            <a:off x="3043429" y="3735226"/>
            <a:ext cx="2211325" cy="2645189"/>
          </a:xfrm>
          <a:prstGeom prst="donut">
            <a:avLst>
              <a:gd name="adj" fmla="val 578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6890754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ABDE9-1EF7-524D-D585-8B9FA766F67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B2CD768-450A-CD62-667C-A567691A5F73}"/>
              </a:ext>
            </a:extLst>
          </p:cNvPr>
          <p:cNvSpPr>
            <a:spLocks noGrp="1"/>
          </p:cNvSpPr>
          <p:nvPr>
            <p:ph type="body" idx="1"/>
          </p:nvPr>
        </p:nvSpPr>
        <p:spPr/>
        <p:txBody>
          <a:bodyPr/>
          <a:lstStyle/>
          <a:p>
            <a:pPr fontAlgn="ctr"/>
            <a:r>
              <a:rPr lang="en-US" b="0" dirty="0">
                <a:effectLst/>
              </a:rPr>
              <a:t>Fecal microbiota transplantation (FMT) is a procedure that involves transferring stool from a healthy donor to a patient's gut to treat neurological disorders. FMT has shown promising results in research on neurodegenerative diseases, including: </a:t>
            </a:r>
          </a:p>
          <a:p>
            <a:pPr fontAlgn="ctr">
              <a:buFont typeface="Arial" panose="020B0604020202020204" pitchFamily="34" charset="0"/>
              <a:buChar char="•"/>
            </a:pPr>
            <a:r>
              <a:rPr lang="en-US" b="1" dirty="0">
                <a:effectLst/>
              </a:rPr>
              <a:t>Alzheimer's disease (AD)</a:t>
            </a:r>
            <a:r>
              <a:rPr lang="en-US" dirty="0">
                <a:effectLst/>
              </a:rPr>
              <a:t>: FMT can improve cognitive function, reduce A</a:t>
            </a:r>
            <a:r>
              <a:rPr lang="el-GR" dirty="0">
                <a:effectLst/>
              </a:rPr>
              <a:t>β </a:t>
            </a:r>
            <a:r>
              <a:rPr lang="en-US" dirty="0">
                <a:effectLst/>
              </a:rPr>
              <a:t>plaque burden, and reduce neuroinflammation. FMT can also reverse the disturbance of gut microbiota in AD mice and enhance learning and memory ability. </a:t>
            </a:r>
          </a:p>
          <a:p>
            <a:pPr fontAlgn="ctr">
              <a:buFont typeface="Arial" panose="020B0604020202020204" pitchFamily="34" charset="0"/>
              <a:buChar char="•"/>
            </a:pPr>
            <a:r>
              <a:rPr lang="en-US" b="1" dirty="0">
                <a:effectLst/>
              </a:rPr>
              <a:t>Parkinson's disease (PD)</a:t>
            </a:r>
            <a:r>
              <a:rPr lang="en-US" dirty="0">
                <a:effectLst/>
              </a:rPr>
              <a:t>: FMT can improve motor function, reduce dopaminergic neuron loss, and reduce tremor. FMT can also alleviate physical impairment in PD mice. </a:t>
            </a:r>
          </a:p>
          <a:p>
            <a:pPr fontAlgn="ctr">
              <a:buFont typeface="Arial" panose="020B0604020202020204" pitchFamily="34" charset="0"/>
              <a:buChar char="•"/>
            </a:pPr>
            <a:r>
              <a:rPr lang="en-US" b="1" dirty="0">
                <a:effectLst/>
              </a:rPr>
              <a:t>Amyotrophic lateral sclerosis (ALS)</a:t>
            </a:r>
            <a:r>
              <a:rPr lang="en-US" dirty="0">
                <a:effectLst/>
              </a:rPr>
              <a:t>: FMT can improve bowel function and ALS symptoms. </a:t>
            </a:r>
          </a:p>
          <a:p>
            <a:br>
              <a:rPr lang="en-US" dirty="0"/>
            </a:br>
            <a:endParaRPr lang="en-US" dirty="0"/>
          </a:p>
        </p:txBody>
      </p:sp>
    </p:spTree>
    <p:extLst>
      <p:ext uri="{BB962C8B-B14F-4D97-AF65-F5344CB8AC3E}">
        <p14:creationId xmlns:p14="http://schemas.microsoft.com/office/powerpoint/2010/main" val="390999271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Title 1"/>
          <p:cNvSpPr txBox="1">
            <a:spLocks noGrp="1"/>
          </p:cNvSpPr>
          <p:nvPr>
            <p:ph type="title"/>
          </p:nvPr>
        </p:nvSpPr>
        <p:spPr>
          <a:prstGeom prst="rect">
            <a:avLst/>
          </a:prstGeom>
        </p:spPr>
        <p:txBody>
          <a:bodyPr/>
          <a:lstStyle>
            <a:lvl1pPr>
              <a:defRPr spc="-100"/>
            </a:lvl1pPr>
          </a:lstStyle>
          <a:p>
            <a:r>
              <a:rPr lang="en-US" dirty="0"/>
              <a:t>Interventions in Senescence and Autophagy</a:t>
            </a:r>
            <a:endParaRPr dirty="0"/>
          </a:p>
        </p:txBody>
      </p:sp>
      <p:sp>
        <p:nvSpPr>
          <p:cNvPr id="240" name="AutoShape 2"/>
          <p:cNvSpPr txBox="1">
            <a:spLocks noGrp="1"/>
          </p:cNvSpPr>
          <p:nvPr>
            <p:ph type="body" idx="1"/>
          </p:nvPr>
        </p:nvSpPr>
        <p:spPr>
          <a:xfrm>
            <a:off x="1097280" y="1845734"/>
            <a:ext cx="10058401" cy="4023360"/>
          </a:xfrm>
          <a:prstGeom prst="rect">
            <a:avLst/>
          </a:prstGeom>
        </p:spPr>
        <p:txBody>
          <a:bodyPr lIns="45719" tIns="45719" rIns="45719" bIns="45719"/>
          <a:lstStyle/>
          <a:p>
            <a:pPr marL="85953" indent="-85953" defTabSz="859536">
              <a:spcBef>
                <a:spcPts val="1100"/>
              </a:spcBef>
              <a:defRPr sz="1879"/>
            </a:pPr>
            <a:endParaRPr dirty="0"/>
          </a:p>
          <a:p>
            <a:pPr marL="85953" indent="-85953" defTabSz="859536">
              <a:spcBef>
                <a:spcPts val="1100"/>
              </a:spcBef>
              <a:defRPr sz="1879"/>
            </a:pPr>
            <a:br>
              <a:rPr dirty="0"/>
            </a:br>
            <a:r>
              <a:rPr lang="en-US" dirty="0"/>
              <a:t>Support the glymphatic system</a:t>
            </a:r>
          </a:p>
          <a:p>
            <a:pPr marL="85953" indent="-85953" defTabSz="859536">
              <a:spcBef>
                <a:spcPts val="1100"/>
              </a:spcBef>
              <a:defRPr sz="1879"/>
            </a:pPr>
            <a:r>
              <a:rPr lang="en-US" sz="3759" dirty="0"/>
              <a:t>Support autophagy</a:t>
            </a:r>
            <a:endParaRPr sz="3759" dirty="0"/>
          </a:p>
          <a:p>
            <a:pPr marL="85953" indent="-85953" defTabSz="859536">
              <a:spcBef>
                <a:spcPts val="1100"/>
              </a:spcBef>
              <a:defRPr sz="1879"/>
            </a:pPr>
            <a:r>
              <a:rPr dirty="0"/>
              <a:t> </a:t>
            </a:r>
          </a:p>
        </p:txBody>
      </p:sp>
    </p:spTree>
    <p:extLst>
      <p:ext uri="{BB962C8B-B14F-4D97-AF65-F5344CB8AC3E}">
        <p14:creationId xmlns:p14="http://schemas.microsoft.com/office/powerpoint/2010/main" val="328199783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Title 1"/>
          <p:cNvSpPr txBox="1">
            <a:spLocks noGrp="1"/>
          </p:cNvSpPr>
          <p:nvPr>
            <p:ph type="title"/>
          </p:nvPr>
        </p:nvSpPr>
        <p:spPr>
          <a:prstGeom prst="rect">
            <a:avLst/>
          </a:prstGeom>
        </p:spPr>
        <p:txBody>
          <a:bodyPr/>
          <a:lstStyle>
            <a:lvl1pPr>
              <a:defRPr sz="4000" spc="-100"/>
            </a:lvl1pPr>
          </a:lstStyle>
          <a:p>
            <a:r>
              <a:t>Glymphatic</a:t>
            </a:r>
          </a:p>
        </p:txBody>
      </p:sp>
      <p:sp>
        <p:nvSpPr>
          <p:cNvPr id="226" name="Content Placeholder 3"/>
          <p:cNvSpPr txBox="1">
            <a:spLocks noGrp="1"/>
          </p:cNvSpPr>
          <p:nvPr>
            <p:ph type="body" sz="quarter" idx="1"/>
          </p:nvPr>
        </p:nvSpPr>
        <p:spPr>
          <a:xfrm>
            <a:off x="457200" y="2926079"/>
            <a:ext cx="3200400" cy="3379125"/>
          </a:xfrm>
          <a:prstGeom prst="rect">
            <a:avLst/>
          </a:prstGeom>
        </p:spPr>
        <p:txBody>
          <a:bodyPr lIns="45719" tIns="45719" rIns="45719" bIns="45719"/>
          <a:lstStyle/>
          <a:p>
            <a:pPr marL="0" indent="0">
              <a:buSzTx/>
              <a:buNone/>
              <a:defRPr sz="2400">
                <a:solidFill>
                  <a:srgbClr val="FFFFFF"/>
                </a:solidFill>
              </a:defRPr>
            </a:pPr>
            <a:r>
              <a:rPr lang="en-US" dirty="0"/>
              <a:t>5</a:t>
            </a:r>
            <a:r>
              <a:rPr dirty="0"/>
              <a:t> Choices to help Glymphatic System In the Brain</a:t>
            </a:r>
            <a:endParaRPr sz="1500" dirty="0"/>
          </a:p>
          <a:p>
            <a:pPr marL="0" lvl="1" indent="457200">
              <a:spcBef>
                <a:spcPts val="400"/>
              </a:spcBef>
              <a:buSzTx/>
              <a:buNone/>
              <a:defRPr sz="2400">
                <a:solidFill>
                  <a:srgbClr val="FFFFFF"/>
                </a:solidFill>
              </a:defRPr>
            </a:pPr>
            <a:r>
              <a:rPr dirty="0"/>
              <a:t>Sleep</a:t>
            </a:r>
            <a:endParaRPr sz="1200" dirty="0"/>
          </a:p>
          <a:p>
            <a:pPr marL="0" lvl="1" indent="457200">
              <a:spcBef>
                <a:spcPts val="400"/>
              </a:spcBef>
              <a:buSzTx/>
              <a:buNone/>
              <a:defRPr sz="2400">
                <a:solidFill>
                  <a:srgbClr val="FFFFFF"/>
                </a:solidFill>
              </a:defRPr>
            </a:pPr>
            <a:r>
              <a:rPr dirty="0"/>
              <a:t>Exercise</a:t>
            </a:r>
            <a:endParaRPr sz="1200" dirty="0"/>
          </a:p>
          <a:p>
            <a:pPr marL="0" lvl="1" indent="457200">
              <a:spcBef>
                <a:spcPts val="400"/>
              </a:spcBef>
              <a:buSzTx/>
              <a:buNone/>
              <a:defRPr sz="2400">
                <a:solidFill>
                  <a:srgbClr val="FFFFFF"/>
                </a:solidFill>
              </a:defRPr>
            </a:pPr>
            <a:r>
              <a:rPr dirty="0"/>
              <a:t>Hydrate</a:t>
            </a:r>
            <a:endParaRPr sz="1200" dirty="0"/>
          </a:p>
          <a:p>
            <a:pPr marL="0" lvl="1" indent="457200">
              <a:spcBef>
                <a:spcPts val="400"/>
              </a:spcBef>
              <a:buSzTx/>
              <a:buNone/>
              <a:defRPr sz="2400">
                <a:solidFill>
                  <a:srgbClr val="FFFFFF"/>
                </a:solidFill>
              </a:defRPr>
            </a:pPr>
            <a:r>
              <a:rPr dirty="0"/>
              <a:t>Healthy Microbiome</a:t>
            </a:r>
            <a:endParaRPr sz="1200" dirty="0"/>
          </a:p>
          <a:p>
            <a:pPr marL="0" lvl="1" indent="457200">
              <a:spcBef>
                <a:spcPts val="400"/>
              </a:spcBef>
              <a:buSzTx/>
              <a:buNone/>
              <a:defRPr sz="2400">
                <a:solidFill>
                  <a:srgbClr val="FFFFFF"/>
                </a:solidFill>
              </a:defRPr>
            </a:pPr>
            <a:r>
              <a:rPr dirty="0"/>
              <a:t>Adaptogens</a:t>
            </a:r>
          </a:p>
        </p:txBody>
      </p:sp>
      <p:pic>
        <p:nvPicPr>
          <p:cNvPr id="2" name="Content Placeholder 9" descr="Content Placeholder 9">
            <a:extLst>
              <a:ext uri="{FF2B5EF4-FFF2-40B4-BE49-F238E27FC236}">
                <a16:creationId xmlns:a16="http://schemas.microsoft.com/office/drawing/2014/main" id="{C9BD0EB6-ED82-3DD4-2A9F-20B966556D8F}"/>
              </a:ext>
            </a:extLst>
          </p:cNvPr>
          <p:cNvPicPr>
            <a:picLocks noChangeAspect="1"/>
          </p:cNvPicPr>
          <p:nvPr/>
        </p:nvPicPr>
        <p:blipFill>
          <a:blip r:embed="rId3"/>
          <a:stretch>
            <a:fillRect/>
          </a:stretch>
        </p:blipFill>
        <p:spPr>
          <a:xfrm>
            <a:off x="4340772" y="1292772"/>
            <a:ext cx="7669614" cy="5434798"/>
          </a:xfrm>
          <a:prstGeom prst="rect">
            <a:avLst/>
          </a:prstGeom>
          <a:ln w="12700">
            <a:miter lim="400000"/>
          </a:ln>
        </p:spPr>
      </p:pic>
    </p:spTree>
    <p:extLst>
      <p:ext uri="{BB962C8B-B14F-4D97-AF65-F5344CB8AC3E}">
        <p14:creationId xmlns:p14="http://schemas.microsoft.com/office/powerpoint/2010/main" val="309694679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32C9B-198F-C5F5-AD43-A81B38F4DEA6}"/>
              </a:ext>
            </a:extLst>
          </p:cNvPr>
          <p:cNvSpPr>
            <a:spLocks noGrp="1"/>
          </p:cNvSpPr>
          <p:nvPr>
            <p:ph type="title"/>
          </p:nvPr>
        </p:nvSpPr>
        <p:spPr/>
        <p:txBody>
          <a:bodyPr/>
          <a:lstStyle/>
          <a:p>
            <a:r>
              <a:rPr lang="en-US" dirty="0"/>
              <a:t>Stimulate Autophagy</a:t>
            </a:r>
          </a:p>
        </p:txBody>
      </p:sp>
      <p:sp>
        <p:nvSpPr>
          <p:cNvPr id="3" name="Text Placeholder 2">
            <a:extLst>
              <a:ext uri="{FF2B5EF4-FFF2-40B4-BE49-F238E27FC236}">
                <a16:creationId xmlns:a16="http://schemas.microsoft.com/office/drawing/2014/main" id="{19632028-1BA5-6D9F-13BC-252FE9C56056}"/>
              </a:ext>
            </a:extLst>
          </p:cNvPr>
          <p:cNvSpPr>
            <a:spLocks noGrp="1"/>
          </p:cNvSpPr>
          <p:nvPr>
            <p:ph type="body" idx="1"/>
          </p:nvPr>
        </p:nvSpPr>
        <p:spPr/>
        <p:txBody>
          <a:bodyPr>
            <a:normAutofit/>
          </a:bodyPr>
          <a:lstStyle/>
          <a:p>
            <a:pPr fontAlgn="ctr">
              <a:buFont typeface="Arial" panose="020B0604020202020204" pitchFamily="34" charset="0"/>
              <a:buChar char="•"/>
            </a:pPr>
            <a:r>
              <a:rPr lang="en-US" b="1" i="0" dirty="0">
                <a:solidFill>
                  <a:srgbClr val="001D35"/>
                </a:solidFill>
                <a:effectLst/>
                <a:latin typeface="Google Sans"/>
              </a:rPr>
              <a:t>Berberine</a:t>
            </a:r>
            <a:r>
              <a:rPr lang="en-US" b="0" i="0" dirty="0">
                <a:solidFill>
                  <a:srgbClr val="001D35"/>
                </a:solidFill>
                <a:effectLst/>
                <a:latin typeface="Google Sans"/>
              </a:rPr>
              <a:t>: This plant alkaloid triggers autophagy in a wide range of cell types, including liver, kidney, breast, myocardium, macrophages, lung, and neuron cells. </a:t>
            </a:r>
          </a:p>
          <a:p>
            <a:pPr algn="l" fontAlgn="ctr">
              <a:buFont typeface="Arial" panose="020B0604020202020204" pitchFamily="34" charset="0"/>
              <a:buChar char="•"/>
            </a:pPr>
            <a:r>
              <a:rPr lang="en-US" b="1" i="0" dirty="0">
                <a:solidFill>
                  <a:srgbClr val="001D35"/>
                </a:solidFill>
                <a:effectLst/>
                <a:latin typeface="Google Sans"/>
              </a:rPr>
              <a:t>Curcumin</a:t>
            </a:r>
            <a:r>
              <a:rPr lang="en-US" b="0" i="0" dirty="0">
                <a:solidFill>
                  <a:srgbClr val="001D35"/>
                </a:solidFill>
                <a:effectLst/>
                <a:latin typeface="Google Sans"/>
              </a:rPr>
              <a:t>: Can enhance autophagy to protect cells from oxidative stress. </a:t>
            </a:r>
          </a:p>
          <a:p>
            <a:pPr algn="l" fontAlgn="ctr">
              <a:buFont typeface="Arial" panose="020B0604020202020204" pitchFamily="34" charset="0"/>
              <a:buChar char="•"/>
            </a:pPr>
            <a:r>
              <a:rPr lang="en-US" b="0" i="0" dirty="0">
                <a:solidFill>
                  <a:srgbClr val="001D35"/>
                </a:solidFill>
                <a:effectLst/>
                <a:latin typeface="Google Sans"/>
              </a:rPr>
              <a:t>Pterostilbene: Can boost autophagy by regulating the levels of key proteins. </a:t>
            </a:r>
          </a:p>
          <a:p>
            <a:pPr algn="l" fontAlgn="ctr">
              <a:buFont typeface="Arial" panose="020B0604020202020204" pitchFamily="34" charset="0"/>
              <a:buChar char="•"/>
            </a:pPr>
            <a:r>
              <a:rPr lang="en-US" b="1" i="0" dirty="0">
                <a:solidFill>
                  <a:srgbClr val="001D35"/>
                </a:solidFill>
                <a:effectLst/>
                <a:latin typeface="Google Sans"/>
              </a:rPr>
              <a:t>Green tea</a:t>
            </a:r>
            <a:r>
              <a:rPr lang="en-US" b="0" i="0" dirty="0">
                <a:solidFill>
                  <a:srgbClr val="001D35"/>
                </a:solidFill>
                <a:effectLst/>
                <a:latin typeface="Google Sans"/>
              </a:rPr>
              <a:t>: Polyphenols in green tea can induce autophagy. </a:t>
            </a:r>
          </a:p>
          <a:p>
            <a:pPr algn="l" fontAlgn="ctr">
              <a:buFont typeface="Arial" panose="020B0604020202020204" pitchFamily="34" charset="0"/>
              <a:buChar char="•"/>
            </a:pPr>
            <a:r>
              <a:rPr lang="en-US" b="1" i="0" dirty="0">
                <a:solidFill>
                  <a:srgbClr val="001D35"/>
                </a:solidFill>
                <a:effectLst/>
                <a:latin typeface="Google Sans"/>
              </a:rPr>
              <a:t>Coffee</a:t>
            </a:r>
            <a:r>
              <a:rPr lang="en-US" b="0" i="0" dirty="0">
                <a:solidFill>
                  <a:srgbClr val="001D35"/>
                </a:solidFill>
                <a:effectLst/>
                <a:latin typeface="Google Sans"/>
              </a:rPr>
              <a:t>: Caffeine promotes autophagy in skeletal muscle </a:t>
            </a:r>
          </a:p>
          <a:p>
            <a:pPr algn="l" fontAlgn="ctr">
              <a:buFont typeface="Arial" panose="020B0604020202020204" pitchFamily="34" charset="0"/>
              <a:buChar char="•"/>
            </a:pPr>
            <a:r>
              <a:rPr lang="en-US" b="1" i="0" dirty="0">
                <a:solidFill>
                  <a:srgbClr val="001D35"/>
                </a:solidFill>
                <a:effectLst/>
                <a:latin typeface="Google Sans"/>
              </a:rPr>
              <a:t>Extra virgin olive oil</a:t>
            </a:r>
            <a:r>
              <a:rPr lang="en-US" b="0" i="0" dirty="0">
                <a:solidFill>
                  <a:srgbClr val="001D35"/>
                </a:solidFill>
                <a:effectLst/>
                <a:latin typeface="Google Sans"/>
              </a:rPr>
              <a:t>: Increases autophagy of brain cells. </a:t>
            </a:r>
          </a:p>
          <a:p>
            <a:pPr algn="l" fontAlgn="ctr">
              <a:buFont typeface="Arial" panose="020B0604020202020204" pitchFamily="34" charset="0"/>
              <a:buChar char="•"/>
            </a:pPr>
            <a:r>
              <a:rPr lang="en-US" b="1" i="0" dirty="0">
                <a:solidFill>
                  <a:srgbClr val="001D35"/>
                </a:solidFill>
                <a:effectLst/>
                <a:latin typeface="Google Sans"/>
              </a:rPr>
              <a:t>Oily fish</a:t>
            </a:r>
            <a:r>
              <a:rPr lang="en-US" b="0" i="0" dirty="0">
                <a:solidFill>
                  <a:srgbClr val="001D35"/>
                </a:solidFill>
                <a:effectLst/>
                <a:latin typeface="Google Sans"/>
              </a:rPr>
              <a:t>: Polyunsaturated fats in fish oils may promote autophagy. </a:t>
            </a:r>
          </a:p>
          <a:p>
            <a:pPr algn="l">
              <a:buFont typeface="Arial" panose="020B0604020202020204" pitchFamily="34" charset="0"/>
              <a:buChar char="•"/>
            </a:pPr>
            <a:r>
              <a:rPr lang="en-US" b="1" i="0" dirty="0">
                <a:solidFill>
                  <a:srgbClr val="001D35"/>
                </a:solidFill>
                <a:effectLst/>
                <a:latin typeface="Google Sans"/>
              </a:rPr>
              <a:t>Spermidine</a:t>
            </a:r>
            <a:r>
              <a:rPr lang="en-US" b="0" i="0" dirty="0">
                <a:solidFill>
                  <a:srgbClr val="001D35"/>
                </a:solidFill>
                <a:effectLst/>
                <a:latin typeface="Google Sans"/>
              </a:rPr>
              <a:t>: found in wheat grass to stimulate autophagy. </a:t>
            </a:r>
          </a:p>
          <a:p>
            <a:endParaRPr lang="en-US" dirty="0"/>
          </a:p>
        </p:txBody>
      </p:sp>
      <p:sp>
        <p:nvSpPr>
          <p:cNvPr id="4" name="Text Placeholder 3">
            <a:extLst>
              <a:ext uri="{FF2B5EF4-FFF2-40B4-BE49-F238E27FC236}">
                <a16:creationId xmlns:a16="http://schemas.microsoft.com/office/drawing/2014/main" id="{F76D60B2-8641-BB6B-4179-D184F8643912}"/>
              </a:ext>
            </a:extLst>
          </p:cNvPr>
          <p:cNvSpPr>
            <a:spLocks noGrp="1"/>
          </p:cNvSpPr>
          <p:nvPr>
            <p:ph type="body" sz="quarter" idx="21"/>
          </p:nvPr>
        </p:nvSpPr>
        <p:spPr/>
        <p:txBody>
          <a:bodyPr/>
          <a:lstStyle/>
          <a:p>
            <a:endParaRPr lang="en-US"/>
          </a:p>
        </p:txBody>
      </p:sp>
    </p:spTree>
    <p:extLst>
      <p:ext uri="{BB962C8B-B14F-4D97-AF65-F5344CB8AC3E}">
        <p14:creationId xmlns:p14="http://schemas.microsoft.com/office/powerpoint/2010/main" val="364932291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309F2-DB1E-016B-36A7-3EEC8D541A07}"/>
              </a:ext>
            </a:extLst>
          </p:cNvPr>
          <p:cNvSpPr>
            <a:spLocks noGrp="1"/>
          </p:cNvSpPr>
          <p:nvPr>
            <p:ph type="title"/>
          </p:nvPr>
        </p:nvSpPr>
        <p:spPr/>
        <p:txBody>
          <a:bodyPr/>
          <a:lstStyle/>
          <a:p>
            <a:r>
              <a:rPr lang="en-US" dirty="0"/>
              <a:t>Autophagy</a:t>
            </a:r>
          </a:p>
        </p:txBody>
      </p:sp>
      <p:sp>
        <p:nvSpPr>
          <p:cNvPr id="3" name="Text Placeholder 2">
            <a:extLst>
              <a:ext uri="{FF2B5EF4-FFF2-40B4-BE49-F238E27FC236}">
                <a16:creationId xmlns:a16="http://schemas.microsoft.com/office/drawing/2014/main" id="{866C81FC-53EF-68A9-9DB9-583F19EC0B7A}"/>
              </a:ext>
            </a:extLst>
          </p:cNvPr>
          <p:cNvSpPr>
            <a:spLocks noGrp="1"/>
          </p:cNvSpPr>
          <p:nvPr>
            <p:ph type="body" idx="1"/>
          </p:nvPr>
        </p:nvSpPr>
        <p:spPr/>
        <p:txBody>
          <a:bodyPr/>
          <a:lstStyle/>
          <a:p>
            <a:pPr algn="l" fontAlgn="ctr">
              <a:buFont typeface="Arial" panose="020B0604020202020204" pitchFamily="34" charset="0"/>
              <a:buChar char="•"/>
            </a:pPr>
            <a:r>
              <a:rPr lang="en-US" b="1" i="0" dirty="0">
                <a:solidFill>
                  <a:srgbClr val="001D35"/>
                </a:solidFill>
                <a:effectLst/>
                <a:latin typeface="Google Sans"/>
              </a:rPr>
              <a:t>Fasting</a:t>
            </a:r>
            <a:r>
              <a:rPr lang="en-US" b="0" i="0" dirty="0">
                <a:solidFill>
                  <a:srgbClr val="001D35"/>
                </a:solidFill>
                <a:effectLst/>
                <a:latin typeface="Google Sans"/>
              </a:rPr>
              <a:t>: Prolonged fasting for two to three days can increase autophagy by depriving the body of nutrients and stressing cells. </a:t>
            </a:r>
          </a:p>
          <a:p>
            <a:pPr algn="l" fontAlgn="ctr">
              <a:buFont typeface="Arial" panose="020B0604020202020204" pitchFamily="34" charset="0"/>
              <a:buChar char="•"/>
            </a:pPr>
            <a:r>
              <a:rPr lang="en-US" b="1" i="0" dirty="0">
                <a:solidFill>
                  <a:srgbClr val="001D35"/>
                </a:solidFill>
                <a:effectLst/>
                <a:latin typeface="Google Sans"/>
              </a:rPr>
              <a:t>Exercise</a:t>
            </a:r>
            <a:r>
              <a:rPr lang="en-US" b="0" i="0" dirty="0">
                <a:solidFill>
                  <a:srgbClr val="001D35"/>
                </a:solidFill>
                <a:effectLst/>
                <a:latin typeface="Google Sans"/>
              </a:rPr>
              <a:t>: Physical exercise can damage cells, which triggers autophagy. </a:t>
            </a:r>
          </a:p>
          <a:p>
            <a:pPr algn="l" fontAlgn="ctr">
              <a:buFont typeface="Arial" panose="020B0604020202020204" pitchFamily="34" charset="0"/>
              <a:buChar char="•"/>
            </a:pPr>
            <a:r>
              <a:rPr lang="en-US" b="1" i="0" dirty="0">
                <a:solidFill>
                  <a:srgbClr val="001D35"/>
                </a:solidFill>
                <a:effectLst/>
                <a:latin typeface="Google Sans"/>
              </a:rPr>
              <a:t>Ketogenic diet</a:t>
            </a:r>
            <a:r>
              <a:rPr lang="en-US" b="0" i="0" dirty="0">
                <a:solidFill>
                  <a:srgbClr val="001D35"/>
                </a:solidFill>
                <a:effectLst/>
                <a:latin typeface="Google Sans"/>
              </a:rPr>
              <a:t>: This diet deprives the body of carbohydrates, which can increase autophagy. </a:t>
            </a:r>
          </a:p>
          <a:p>
            <a:br>
              <a:rPr lang="en-US" dirty="0"/>
            </a:br>
            <a:endParaRPr lang="en-US" dirty="0"/>
          </a:p>
        </p:txBody>
      </p:sp>
      <p:sp>
        <p:nvSpPr>
          <p:cNvPr id="4" name="Text Placeholder 3">
            <a:extLst>
              <a:ext uri="{FF2B5EF4-FFF2-40B4-BE49-F238E27FC236}">
                <a16:creationId xmlns:a16="http://schemas.microsoft.com/office/drawing/2014/main" id="{E4A30269-1689-3BA3-CE09-0FBDB1EAB467}"/>
              </a:ext>
            </a:extLst>
          </p:cNvPr>
          <p:cNvSpPr>
            <a:spLocks noGrp="1"/>
          </p:cNvSpPr>
          <p:nvPr>
            <p:ph type="body" sz="quarter" idx="21"/>
          </p:nvPr>
        </p:nvSpPr>
        <p:spPr/>
        <p:txBody>
          <a:bodyPr/>
          <a:lstStyle/>
          <a:p>
            <a:r>
              <a:rPr lang="en-US" dirty="0"/>
              <a:t>Diet and Exercise4</a:t>
            </a:r>
          </a:p>
        </p:txBody>
      </p:sp>
    </p:spTree>
    <p:extLst>
      <p:ext uri="{BB962C8B-B14F-4D97-AF65-F5344CB8AC3E}">
        <p14:creationId xmlns:p14="http://schemas.microsoft.com/office/powerpoint/2010/main" val="33800868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chemeClr val="bg1"/>
                </a:solidFill>
              </a:rPr>
              <a:t>Demyelination </a:t>
            </a:r>
            <a:endParaRPr lang="en-IN" dirty="0"/>
          </a:p>
        </p:txBody>
      </p:sp>
      <p:pic>
        <p:nvPicPr>
          <p:cNvPr id="6" name="Content Placeholder 5" descr="Saltatory_Conduction.gif"/>
          <p:cNvPicPr>
            <a:picLocks noGrp="1" noChangeAspect="1"/>
          </p:cNvPicPr>
          <p:nvPr>
            <p:ph sz="half" idx="1"/>
          </p:nvPr>
        </p:nvPicPr>
        <p:blipFill>
          <a:blip r:embed="rId3"/>
          <a:stretch>
            <a:fillRect/>
          </a:stretch>
        </p:blipFill>
        <p:spPr>
          <a:xfrm>
            <a:off x="1524000" y="1571612"/>
            <a:ext cx="4500594" cy="5000660"/>
          </a:xfrm>
        </p:spPr>
      </p:pic>
      <p:sp>
        <p:nvSpPr>
          <p:cNvPr id="4" name="Content Placeholder 3"/>
          <p:cNvSpPr>
            <a:spLocks noGrp="1"/>
          </p:cNvSpPr>
          <p:nvPr>
            <p:ph sz="half" idx="2"/>
          </p:nvPr>
        </p:nvSpPr>
        <p:spPr/>
        <p:txBody>
          <a:bodyPr/>
          <a:lstStyle/>
          <a:p>
            <a:pPr marL="0" indent="0">
              <a:lnSpc>
                <a:spcPct val="150000"/>
              </a:lnSpc>
              <a:buNone/>
            </a:pPr>
            <a:r>
              <a:rPr lang="en-IN" dirty="0"/>
              <a:t>Impaired Autophagy and </a:t>
            </a:r>
            <a:r>
              <a:rPr lang="en-IN" dirty="0" err="1"/>
              <a:t>Glymphatics</a:t>
            </a:r>
            <a:r>
              <a:rPr lang="en-IN" dirty="0"/>
              <a:t> causes neurodegeneration</a:t>
            </a:r>
          </a:p>
        </p:txBody>
      </p:sp>
      <p:sp>
        <p:nvSpPr>
          <p:cNvPr id="5" name="Slide Number Placeholder 4"/>
          <p:cNvSpPr>
            <a:spLocks noGrp="1"/>
          </p:cNvSpPr>
          <p:nvPr>
            <p:ph type="sldNum" sz="quarter" idx="12"/>
          </p:nvPr>
        </p:nvSpPr>
        <p:spPr>
          <a:xfrm>
            <a:off x="11054429" y="6519238"/>
            <a:ext cx="158055" cy="246221"/>
          </a:xfrm>
        </p:spPr>
        <p:txBody>
          <a:bodyPr/>
          <a:lstStyle/>
          <a:p>
            <a:fld id="{78A37916-73A7-214C-8A84-B78306C38BB7}" type="slidenum">
              <a:rPr lang="es-ES" altLang="en-US" smtClean="0"/>
              <a:pPr/>
              <a:t>14</a:t>
            </a:fld>
            <a:endParaRPr lang="es-ES" altLang="en-US" dirty="0"/>
          </a:p>
        </p:txBody>
      </p:sp>
      <p:sp>
        <p:nvSpPr>
          <p:cNvPr id="8" name="TextBox 6"/>
          <p:cNvSpPr txBox="1">
            <a:spLocks noChangeArrowheads="1"/>
          </p:cNvSpPr>
          <p:nvPr/>
        </p:nvSpPr>
        <p:spPr bwMode="auto">
          <a:xfrm>
            <a:off x="6024562" y="6000769"/>
            <a:ext cx="46434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en-IN" altLang="en-US" sz="1200" dirty="0"/>
              <a:t>Podbielska, Maria et al. “Myelin Recovery in Multiple Sclerosis: The Challenge of Remyelination.” </a:t>
            </a:r>
            <a:r>
              <a:rPr lang="en-IN" altLang="en-US" sz="1200" i="1" dirty="0"/>
              <a:t>Brain Sciences</a:t>
            </a:r>
            <a:r>
              <a:rPr lang="en-IN" altLang="en-US" sz="1200" dirty="0"/>
              <a:t> 3.3 (2013): 1282–1324. </a:t>
            </a:r>
            <a:r>
              <a:rPr lang="en-IN" altLang="en-US" sz="1200" i="1" dirty="0"/>
              <a:t>PMC</a:t>
            </a:r>
            <a:r>
              <a:rPr lang="en-IN" altLang="en-US" sz="1200" dirty="0"/>
              <a:t>. Web. 4 Sept.2017.</a:t>
            </a:r>
          </a:p>
        </p:txBody>
      </p:sp>
    </p:spTree>
    <p:extLst>
      <p:ext uri="{BB962C8B-B14F-4D97-AF65-F5344CB8AC3E}">
        <p14:creationId xmlns:p14="http://schemas.microsoft.com/office/powerpoint/2010/main" val="4099168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79927-A0FA-0912-A5CA-4742F28C25B0}"/>
            </a:ext>
          </a:extLst>
        </p:cNvPr>
        <p:cNvGrpSpPr/>
        <p:nvPr/>
      </p:nvGrpSpPr>
      <p:grpSpPr>
        <a:xfrm>
          <a:off x="0" y="0"/>
          <a:ext cx="0" cy="0"/>
          <a:chOff x="0" y="0"/>
          <a:chExt cx="0" cy="0"/>
        </a:xfrm>
      </p:grpSpPr>
      <p:sp>
        <p:nvSpPr>
          <p:cNvPr id="239" name="Title 1">
            <a:extLst>
              <a:ext uri="{FF2B5EF4-FFF2-40B4-BE49-F238E27FC236}">
                <a16:creationId xmlns:a16="http://schemas.microsoft.com/office/drawing/2014/main" id="{11A683E2-D442-5586-4D9E-E24B46397B43}"/>
              </a:ext>
            </a:extLst>
          </p:cNvPr>
          <p:cNvSpPr txBox="1">
            <a:spLocks noGrp="1"/>
          </p:cNvSpPr>
          <p:nvPr>
            <p:ph type="title"/>
          </p:nvPr>
        </p:nvSpPr>
        <p:spPr>
          <a:prstGeom prst="rect">
            <a:avLst/>
          </a:prstGeom>
        </p:spPr>
        <p:txBody>
          <a:bodyPr/>
          <a:lstStyle>
            <a:lvl1pPr>
              <a:defRPr spc="-100"/>
            </a:lvl1pPr>
          </a:lstStyle>
          <a:p>
            <a:r>
              <a:rPr lang="en-US" dirty="0"/>
              <a:t>Interventions in Senescence and Autophagy</a:t>
            </a:r>
            <a:endParaRPr dirty="0"/>
          </a:p>
        </p:txBody>
      </p:sp>
      <p:sp>
        <p:nvSpPr>
          <p:cNvPr id="240" name="AutoShape 2">
            <a:extLst>
              <a:ext uri="{FF2B5EF4-FFF2-40B4-BE49-F238E27FC236}">
                <a16:creationId xmlns:a16="http://schemas.microsoft.com/office/drawing/2014/main" id="{9326C720-67BD-7318-60AD-B69BD4102CB5}"/>
              </a:ext>
            </a:extLst>
          </p:cNvPr>
          <p:cNvSpPr txBox="1">
            <a:spLocks noGrp="1"/>
          </p:cNvSpPr>
          <p:nvPr>
            <p:ph type="body" idx="1"/>
          </p:nvPr>
        </p:nvSpPr>
        <p:spPr>
          <a:xfrm>
            <a:off x="1097280" y="1845734"/>
            <a:ext cx="10058401" cy="4023360"/>
          </a:xfrm>
          <a:prstGeom prst="rect">
            <a:avLst/>
          </a:prstGeom>
        </p:spPr>
        <p:txBody>
          <a:bodyPr lIns="45719" tIns="45719" rIns="45719" bIns="45719"/>
          <a:lstStyle/>
          <a:p>
            <a:pPr marL="85953" indent="-85953" defTabSz="859536">
              <a:spcBef>
                <a:spcPts val="1100"/>
              </a:spcBef>
              <a:defRPr sz="1879"/>
            </a:pPr>
            <a:endParaRPr dirty="0"/>
          </a:p>
          <a:p>
            <a:pPr marL="85953" indent="-85953" defTabSz="859536">
              <a:spcBef>
                <a:spcPts val="1100"/>
              </a:spcBef>
              <a:defRPr sz="1879"/>
            </a:pPr>
            <a:br>
              <a:rPr dirty="0"/>
            </a:br>
            <a:r>
              <a:rPr sz="3759" dirty="0" err="1"/>
              <a:t>Tauroursodeoxycholic</a:t>
            </a:r>
            <a:r>
              <a:rPr sz="3759" dirty="0"/>
              <a:t> acid </a:t>
            </a:r>
            <a:r>
              <a:rPr lang="en-US" sz="3759" dirty="0"/>
              <a:t>500 mg </a:t>
            </a:r>
            <a:br>
              <a:rPr sz="3759" dirty="0"/>
            </a:br>
            <a:r>
              <a:rPr sz="3759" dirty="0"/>
              <a:t>Organic Ashwagandha Root</a:t>
            </a:r>
            <a:r>
              <a:rPr lang="en-US" sz="3759" dirty="0"/>
              <a:t> 350 mg </a:t>
            </a:r>
            <a:br>
              <a:rPr sz="3759" dirty="0"/>
            </a:br>
            <a:r>
              <a:rPr sz="3759" dirty="0"/>
              <a:t>Nicotinamide Riboside</a:t>
            </a:r>
            <a:r>
              <a:rPr lang="en-US" sz="3759" dirty="0"/>
              <a:t> 250 mg </a:t>
            </a:r>
            <a:br>
              <a:rPr sz="3759" dirty="0"/>
            </a:br>
            <a:r>
              <a:rPr sz="3759" dirty="0"/>
              <a:t>Pterostilbene 100 mg</a:t>
            </a:r>
          </a:p>
          <a:p>
            <a:pPr marL="85953" indent="-85953" defTabSz="859536">
              <a:spcBef>
                <a:spcPts val="1100"/>
              </a:spcBef>
              <a:defRPr sz="1879"/>
            </a:pPr>
            <a:endParaRPr sz="3759" dirty="0"/>
          </a:p>
          <a:p>
            <a:pPr marL="85953" indent="-85953" defTabSz="859536">
              <a:spcBef>
                <a:spcPts val="1100"/>
              </a:spcBef>
              <a:defRPr sz="1879"/>
            </a:pPr>
            <a:r>
              <a:rPr dirty="0"/>
              <a:t> </a:t>
            </a:r>
          </a:p>
        </p:txBody>
      </p:sp>
    </p:spTree>
    <p:extLst>
      <p:ext uri="{BB962C8B-B14F-4D97-AF65-F5344CB8AC3E}">
        <p14:creationId xmlns:p14="http://schemas.microsoft.com/office/powerpoint/2010/main" val="397844844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Title 1"/>
          <p:cNvSpPr txBox="1">
            <a:spLocks noGrp="1"/>
          </p:cNvSpPr>
          <p:nvPr>
            <p:ph type="title"/>
          </p:nvPr>
        </p:nvSpPr>
        <p:spPr>
          <a:prstGeom prst="rect">
            <a:avLst/>
          </a:prstGeom>
        </p:spPr>
        <p:txBody>
          <a:bodyPr/>
          <a:lstStyle>
            <a:lvl1pPr>
              <a:defRPr spc="-100"/>
            </a:lvl1pPr>
          </a:lstStyle>
          <a:p>
            <a:r>
              <a:t>Asian Black Bear</a:t>
            </a:r>
          </a:p>
        </p:txBody>
      </p:sp>
      <p:pic>
        <p:nvPicPr>
          <p:cNvPr id="152" name="Picture 2" descr="Picture 2"/>
          <p:cNvPicPr>
            <a:picLocks noChangeAspect="1"/>
          </p:cNvPicPr>
          <p:nvPr/>
        </p:nvPicPr>
        <p:blipFill>
          <a:blip r:embed="rId2"/>
          <a:srcRect l="251" r="17829" b="2"/>
          <a:stretch>
            <a:fillRect/>
          </a:stretch>
        </p:blipFill>
        <p:spPr>
          <a:xfrm>
            <a:off x="1097278" y="1845734"/>
            <a:ext cx="4937761" cy="4023360"/>
          </a:xfrm>
          <a:prstGeom prst="rect">
            <a:avLst/>
          </a:prstGeom>
          <a:ln w="12700">
            <a:miter lim="400000"/>
          </a:ln>
        </p:spPr>
      </p:pic>
      <p:sp>
        <p:nvSpPr>
          <p:cNvPr id="153" name="Text Placeholder 3"/>
          <p:cNvSpPr txBox="1">
            <a:spLocks noGrp="1"/>
          </p:cNvSpPr>
          <p:nvPr>
            <p:ph type="body" sz="half" idx="1"/>
          </p:nvPr>
        </p:nvSpPr>
        <p:spPr>
          <a:xfrm>
            <a:off x="6217920" y="1845735"/>
            <a:ext cx="4937761" cy="4023360"/>
          </a:xfrm>
          <a:prstGeom prst="rect">
            <a:avLst/>
          </a:prstGeom>
        </p:spPr>
        <p:txBody>
          <a:bodyPr/>
          <a:lstStyle/>
          <a:p>
            <a:endParaRPr/>
          </a:p>
          <a:p>
            <a:pPr>
              <a:buSzTx/>
              <a:buNone/>
            </a:pPr>
            <a:endParaRPr/>
          </a:p>
          <a:p>
            <a:r>
              <a:t>TUDCA – Tauroursodeoxycholic</a:t>
            </a:r>
          </a:p>
          <a:p>
            <a:r>
              <a:t> It is a bile acid that is found in trace amounts in the human body. </a:t>
            </a:r>
          </a:p>
          <a:p>
            <a:r>
              <a:t>Bile acids are compounds released from the gallbladder that help digest fats.</a:t>
            </a:r>
          </a:p>
        </p:txBody>
      </p:sp>
    </p:spTree>
    <p:extLst>
      <p:ext uri="{BB962C8B-B14F-4D97-AF65-F5344CB8AC3E}">
        <p14:creationId xmlns:p14="http://schemas.microsoft.com/office/powerpoint/2010/main" val="12676024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Title 1"/>
          <p:cNvSpPr txBox="1">
            <a:spLocks noGrp="1"/>
          </p:cNvSpPr>
          <p:nvPr>
            <p:ph type="title"/>
          </p:nvPr>
        </p:nvSpPr>
        <p:spPr>
          <a:xfrm>
            <a:off x="257564" y="1405889"/>
            <a:ext cx="2400301" cy="1714501"/>
          </a:xfrm>
          <a:prstGeom prst="rect">
            <a:avLst/>
          </a:prstGeom>
        </p:spPr>
        <p:txBody>
          <a:bodyPr/>
          <a:lstStyle>
            <a:lvl1pPr>
              <a:defRPr sz="5400" spc="-100"/>
            </a:lvl1pPr>
          </a:lstStyle>
          <a:p>
            <a:r>
              <a:t>TUDCA</a:t>
            </a:r>
          </a:p>
        </p:txBody>
      </p:sp>
      <p:sp>
        <p:nvSpPr>
          <p:cNvPr id="158" name="Text Placeholder 3"/>
          <p:cNvSpPr txBox="1">
            <a:spLocks noGrp="1"/>
          </p:cNvSpPr>
          <p:nvPr>
            <p:ph type="body" sz="quarter" idx="1"/>
          </p:nvPr>
        </p:nvSpPr>
        <p:spPr>
          <a:xfrm>
            <a:off x="290706" y="3518341"/>
            <a:ext cx="2400301" cy="2534344"/>
          </a:xfrm>
          <a:prstGeom prst="rect">
            <a:avLst/>
          </a:prstGeom>
        </p:spPr>
        <p:txBody>
          <a:bodyPr lIns="45719" tIns="45719" rIns="45719" bIns="45719"/>
          <a:lstStyle>
            <a:lvl1pPr marL="0" indent="0">
              <a:buSzTx/>
              <a:buNone/>
              <a:defRPr sz="1500">
                <a:solidFill>
                  <a:srgbClr val="FFFFFF"/>
                </a:solidFill>
              </a:defRPr>
            </a:lvl1pPr>
          </a:lstStyle>
          <a:p>
            <a:r>
              <a:t>Promote healthy nerve cells</a:t>
            </a:r>
          </a:p>
        </p:txBody>
      </p:sp>
      <p:grpSp>
        <p:nvGrpSpPr>
          <p:cNvPr id="165" name="Content Placeholder 3"/>
          <p:cNvGrpSpPr/>
          <p:nvPr/>
        </p:nvGrpSpPr>
        <p:grpSpPr>
          <a:xfrm>
            <a:off x="5124450" y="1441124"/>
            <a:ext cx="4869180" cy="3872880"/>
            <a:chOff x="0" y="0"/>
            <a:chExt cx="4869179" cy="3872880"/>
          </a:xfrm>
        </p:grpSpPr>
        <p:grpSp>
          <p:nvGrpSpPr>
            <p:cNvPr id="161" name="Group"/>
            <p:cNvGrpSpPr/>
            <p:nvPr/>
          </p:nvGrpSpPr>
          <p:grpSpPr>
            <a:xfrm>
              <a:off x="0" y="0"/>
              <a:ext cx="4869180" cy="1904761"/>
              <a:chOff x="0" y="0"/>
              <a:chExt cx="4869179" cy="1904760"/>
            </a:xfrm>
          </p:grpSpPr>
          <p:sp>
            <p:nvSpPr>
              <p:cNvPr id="159" name="Rounded Rectangle"/>
              <p:cNvSpPr/>
              <p:nvPr/>
            </p:nvSpPr>
            <p:spPr>
              <a:xfrm>
                <a:off x="0" y="0"/>
                <a:ext cx="4869180" cy="1904761"/>
              </a:xfrm>
              <a:prstGeom prst="roundRect">
                <a:avLst>
                  <a:gd name="adj" fmla="val 16667"/>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defTabSz="977900">
                  <a:lnSpc>
                    <a:spcPct val="90000"/>
                  </a:lnSpc>
                  <a:spcBef>
                    <a:spcPts val="800"/>
                  </a:spcBef>
                  <a:defRPr sz="2200">
                    <a:solidFill>
                      <a:srgbClr val="FFFFFF"/>
                    </a:solidFill>
                  </a:defRPr>
                </a:pPr>
                <a:endParaRPr/>
              </a:p>
            </p:txBody>
          </p:sp>
          <p:sp>
            <p:nvSpPr>
              <p:cNvPr id="160" name="TUDCA – Tauroursodeoxycholic is a bile acid that is found in trace amounts in the human body. Crosses the blood-brain barrier accessing neuronal tissues."/>
              <p:cNvSpPr txBox="1"/>
              <p:nvPr/>
            </p:nvSpPr>
            <p:spPr>
              <a:xfrm>
                <a:off x="92982" y="69179"/>
                <a:ext cx="4683216" cy="176640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3819" tIns="83819" rIns="83819" bIns="83819" numCol="1" anchor="ctr">
                <a:spAutoFit/>
              </a:bodyPr>
              <a:lstStyle>
                <a:lvl1pPr defTabSz="977900">
                  <a:lnSpc>
                    <a:spcPct val="90000"/>
                  </a:lnSpc>
                  <a:spcBef>
                    <a:spcPts val="900"/>
                  </a:spcBef>
                  <a:defRPr sz="2200">
                    <a:solidFill>
                      <a:srgbClr val="FFFFFF"/>
                    </a:solidFill>
                  </a:defRPr>
                </a:lvl1pPr>
              </a:lstStyle>
              <a:p>
                <a:r>
                  <a:t>TUDCA – Tauroursodeoxycholic is a bile acid that is found in trace amounts in the human body. Crosses the blood-brain barrier accessing neuronal tissues.</a:t>
                </a:r>
              </a:p>
            </p:txBody>
          </p:sp>
        </p:grpSp>
        <p:grpSp>
          <p:nvGrpSpPr>
            <p:cNvPr id="164" name="Group"/>
            <p:cNvGrpSpPr/>
            <p:nvPr/>
          </p:nvGrpSpPr>
          <p:grpSpPr>
            <a:xfrm>
              <a:off x="0" y="1968119"/>
              <a:ext cx="4869180" cy="1904762"/>
              <a:chOff x="0" y="0"/>
              <a:chExt cx="4869179" cy="1904760"/>
            </a:xfrm>
          </p:grpSpPr>
          <p:sp>
            <p:nvSpPr>
              <p:cNvPr id="162" name="Rounded Rectangle"/>
              <p:cNvSpPr/>
              <p:nvPr/>
            </p:nvSpPr>
            <p:spPr>
              <a:xfrm>
                <a:off x="0" y="0"/>
                <a:ext cx="4869180" cy="1904761"/>
              </a:xfrm>
              <a:prstGeom prst="roundRect">
                <a:avLst>
                  <a:gd name="adj" fmla="val 16667"/>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defTabSz="977900">
                  <a:lnSpc>
                    <a:spcPct val="90000"/>
                  </a:lnSpc>
                  <a:spcBef>
                    <a:spcPts val="800"/>
                  </a:spcBef>
                  <a:defRPr sz="2200">
                    <a:solidFill>
                      <a:srgbClr val="FFFFFF"/>
                    </a:solidFill>
                  </a:defRPr>
                </a:pPr>
                <a:endParaRPr/>
              </a:p>
            </p:txBody>
          </p:sp>
          <p:sp>
            <p:nvSpPr>
              <p:cNvPr id="163" name="Animal bile has been used in traditional Chinese medicine for thousands of years because of its potential pharmacological action to help with longevity"/>
              <p:cNvSpPr txBox="1"/>
              <p:nvPr/>
            </p:nvSpPr>
            <p:spPr>
              <a:xfrm>
                <a:off x="92982" y="69179"/>
                <a:ext cx="4683216" cy="176640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3819" tIns="83819" rIns="83819" bIns="83819" numCol="1" anchor="ctr">
                <a:spAutoFit/>
              </a:bodyPr>
              <a:lstStyle>
                <a:lvl1pPr defTabSz="977900">
                  <a:lnSpc>
                    <a:spcPct val="90000"/>
                  </a:lnSpc>
                  <a:spcBef>
                    <a:spcPts val="900"/>
                  </a:spcBef>
                  <a:defRPr sz="2200">
                    <a:solidFill>
                      <a:srgbClr val="FFFFFF"/>
                    </a:solidFill>
                  </a:defRPr>
                </a:lvl1pPr>
              </a:lstStyle>
              <a:p>
                <a:r>
                  <a:t>Animal bile has been used in traditional Chinese medicine for thousands of years because of its potential pharmacological action to help with longevity </a:t>
                </a:r>
              </a:p>
            </p:txBody>
          </p:sp>
        </p:grpSp>
      </p:grpSp>
    </p:spTree>
    <p:extLst>
      <p:ext uri="{BB962C8B-B14F-4D97-AF65-F5344CB8AC3E}">
        <p14:creationId xmlns:p14="http://schemas.microsoft.com/office/powerpoint/2010/main" val="134861817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938FC-8B6C-FCB8-75F6-DCFB61FF9CF7}"/>
              </a:ext>
            </a:extLst>
          </p:cNvPr>
          <p:cNvSpPr>
            <a:spLocks noGrp="1"/>
          </p:cNvSpPr>
          <p:nvPr>
            <p:ph type="title"/>
          </p:nvPr>
        </p:nvSpPr>
        <p:spPr/>
        <p:txBody>
          <a:bodyPr>
            <a:normAutofit fontScale="90000"/>
          </a:bodyPr>
          <a:lstStyle/>
          <a:p>
            <a:br>
              <a:rPr lang="en-US" b="0" i="0" dirty="0">
                <a:solidFill>
                  <a:srgbClr val="001D35"/>
                </a:solidFill>
                <a:effectLst/>
                <a:latin typeface="Google Sans"/>
              </a:rPr>
            </a:br>
            <a:br>
              <a:rPr lang="en-US" b="0" i="0" dirty="0">
                <a:solidFill>
                  <a:srgbClr val="001D35"/>
                </a:solidFill>
                <a:effectLst/>
                <a:latin typeface="Google Sans"/>
              </a:rPr>
            </a:br>
            <a:br>
              <a:rPr lang="en-US" b="0" i="0" dirty="0">
                <a:solidFill>
                  <a:srgbClr val="001D35"/>
                </a:solidFill>
                <a:effectLst/>
                <a:latin typeface="Google Sans"/>
              </a:rPr>
            </a:br>
            <a:br>
              <a:rPr lang="en-US" b="0" i="0" dirty="0">
                <a:solidFill>
                  <a:srgbClr val="001D35"/>
                </a:solidFill>
                <a:effectLst/>
                <a:latin typeface="Google Sans"/>
              </a:rPr>
            </a:br>
            <a:br>
              <a:rPr lang="en-US" b="0" i="0" dirty="0">
                <a:solidFill>
                  <a:srgbClr val="001D35"/>
                </a:solidFill>
                <a:effectLst/>
                <a:latin typeface="Google Sans"/>
              </a:rPr>
            </a:br>
            <a:r>
              <a:rPr lang="en-US" b="0" i="0" dirty="0">
                <a:solidFill>
                  <a:srgbClr val="001D35"/>
                </a:solidFill>
                <a:effectLst/>
                <a:latin typeface="Google Sans"/>
              </a:rPr>
              <a:t>Current clinical trial for Alzheimer's disease  </a:t>
            </a:r>
            <a:endParaRPr lang="en-US" dirty="0"/>
          </a:p>
        </p:txBody>
      </p:sp>
      <p:sp>
        <p:nvSpPr>
          <p:cNvPr id="3" name="Text Placeholder 2">
            <a:extLst>
              <a:ext uri="{FF2B5EF4-FFF2-40B4-BE49-F238E27FC236}">
                <a16:creationId xmlns:a16="http://schemas.microsoft.com/office/drawing/2014/main" id="{70FCEC84-51EB-FD06-0565-40C4DE3CAD9A}"/>
              </a:ext>
            </a:extLst>
          </p:cNvPr>
          <p:cNvSpPr>
            <a:spLocks noGrp="1"/>
          </p:cNvSpPr>
          <p:nvPr>
            <p:ph type="body" idx="1"/>
          </p:nvPr>
        </p:nvSpPr>
        <p:spPr/>
        <p:txBody>
          <a:bodyPr/>
          <a:lstStyle/>
          <a:p>
            <a:endParaRPr lang="en-US" dirty="0"/>
          </a:p>
        </p:txBody>
      </p:sp>
      <p:sp>
        <p:nvSpPr>
          <p:cNvPr id="4" name="Text Placeholder 3">
            <a:extLst>
              <a:ext uri="{FF2B5EF4-FFF2-40B4-BE49-F238E27FC236}">
                <a16:creationId xmlns:a16="http://schemas.microsoft.com/office/drawing/2014/main" id="{5C8CB05E-9619-C7DA-2442-20F594BDB12C}"/>
              </a:ext>
            </a:extLst>
          </p:cNvPr>
          <p:cNvSpPr>
            <a:spLocks noGrp="1"/>
          </p:cNvSpPr>
          <p:nvPr>
            <p:ph type="body" sz="quarter" idx="21"/>
          </p:nvPr>
        </p:nvSpPr>
        <p:spPr/>
        <p:txBody>
          <a:bodyPr/>
          <a:lstStyle/>
          <a:p>
            <a:endParaRPr lang="en-US" dirty="0"/>
          </a:p>
        </p:txBody>
      </p:sp>
      <p:pic>
        <p:nvPicPr>
          <p:cNvPr id="2050" name="Picture 2" descr="Icahn School of Medicine at Mount Sinai">
            <a:hlinkClick r:id="rId2"/>
            <a:extLst>
              <a:ext uri="{FF2B5EF4-FFF2-40B4-BE49-F238E27FC236}">
                <a16:creationId xmlns:a16="http://schemas.microsoft.com/office/drawing/2014/main" id="{E964B65F-267F-6AD1-88F9-84420A7D99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7042" y="1807779"/>
            <a:ext cx="3810000" cy="20250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BCA1532-B38D-ACDA-F76B-3C833A63E224}"/>
              </a:ext>
            </a:extLst>
          </p:cNvPr>
          <p:cNvSpPr txBox="1"/>
          <p:nvPr/>
        </p:nvSpPr>
        <p:spPr>
          <a:xfrm rot="21155513">
            <a:off x="3049030" y="2352073"/>
            <a:ext cx="6098058"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i="0" dirty="0">
                <a:solidFill>
                  <a:srgbClr val="001D35"/>
                </a:solidFill>
                <a:effectLst/>
                <a:latin typeface="Google Sans"/>
              </a:rPr>
              <a:t>involves a combination of the drugs Phenylbutyrate (PB) and </a:t>
            </a:r>
            <a:r>
              <a:rPr lang="en-US" b="0" i="0" dirty="0" err="1">
                <a:solidFill>
                  <a:srgbClr val="001D35"/>
                </a:solidFill>
                <a:effectLst/>
                <a:latin typeface="Google Sans"/>
              </a:rPr>
              <a:t>Tauroursodeoxycholic</a:t>
            </a:r>
            <a:r>
              <a:rPr lang="en-US" b="0" i="0" dirty="0">
                <a:solidFill>
                  <a:srgbClr val="001D35"/>
                </a:solidFill>
                <a:effectLst/>
                <a:latin typeface="Google Sans"/>
              </a:rPr>
              <a:t> Acid (TUDCA</a:t>
            </a:r>
            <a:endParaRPr lang="en-US" dirty="0"/>
          </a:p>
        </p:txBody>
      </p:sp>
    </p:spTree>
    <p:extLst>
      <p:ext uri="{BB962C8B-B14F-4D97-AF65-F5344CB8AC3E}">
        <p14:creationId xmlns:p14="http://schemas.microsoft.com/office/powerpoint/2010/main" val="223808031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101A8-2791-1AD4-4E3D-F9CA8F0DE856}"/>
              </a:ext>
            </a:extLst>
          </p:cNvPr>
          <p:cNvSpPr>
            <a:spLocks noGrp="1"/>
          </p:cNvSpPr>
          <p:nvPr>
            <p:ph type="title"/>
          </p:nvPr>
        </p:nvSpPr>
        <p:spPr>
          <a:xfrm>
            <a:off x="-3694387" y="594359"/>
            <a:ext cx="3200400" cy="2286001"/>
          </a:xfrm>
        </p:spPr>
        <p:txBody>
          <a:bodyPr/>
          <a:lstStyle/>
          <a:p>
            <a:endParaRPr lang="en-US" dirty="0"/>
          </a:p>
        </p:txBody>
      </p:sp>
      <p:sp>
        <p:nvSpPr>
          <p:cNvPr id="3" name="Text Placeholder 2">
            <a:extLst>
              <a:ext uri="{FF2B5EF4-FFF2-40B4-BE49-F238E27FC236}">
                <a16:creationId xmlns:a16="http://schemas.microsoft.com/office/drawing/2014/main" id="{549B54A6-02F2-2D5E-EED1-B7893A69194D}"/>
              </a:ext>
            </a:extLst>
          </p:cNvPr>
          <p:cNvSpPr>
            <a:spLocks noGrp="1"/>
          </p:cNvSpPr>
          <p:nvPr>
            <p:ph type="body" idx="1"/>
          </p:nvPr>
        </p:nvSpPr>
        <p:spPr/>
        <p:txBody>
          <a:bodyPr/>
          <a:lstStyle/>
          <a:p>
            <a:endParaRPr lang="en-US" b="0" i="0" dirty="0">
              <a:solidFill>
                <a:srgbClr val="545D7E"/>
              </a:solidFill>
              <a:effectLst/>
              <a:latin typeface="Google Sans"/>
            </a:endParaRPr>
          </a:p>
          <a:p>
            <a:r>
              <a:rPr lang="en-US" dirty="0" err="1">
                <a:solidFill>
                  <a:srgbClr val="545D7E"/>
                </a:solidFill>
                <a:latin typeface="Google Sans"/>
              </a:rPr>
              <a:t>Parkinsons</a:t>
            </a:r>
            <a:endParaRPr lang="en-US" dirty="0">
              <a:solidFill>
                <a:srgbClr val="545D7E"/>
              </a:solidFill>
              <a:latin typeface="Google Sans"/>
            </a:endParaRPr>
          </a:p>
          <a:p>
            <a:endParaRPr lang="en-US" b="0" i="0" dirty="0">
              <a:solidFill>
                <a:srgbClr val="545D7E"/>
              </a:solidFill>
              <a:effectLst/>
              <a:latin typeface="Google Sans"/>
            </a:endParaRPr>
          </a:p>
          <a:p>
            <a:r>
              <a:rPr lang="en-US" b="0" i="0" dirty="0">
                <a:solidFill>
                  <a:srgbClr val="545D7E"/>
                </a:solidFill>
                <a:effectLst/>
                <a:latin typeface="Google Sans"/>
              </a:rPr>
              <a:t>A study in Nutritional Neuroscience found that pretreatment with TUDCA protected against dopaminergic neuronal damage in a model of Parkinson's disease. The study also found that TUDCA may attenuate the effects of autophagy, which may be involved in the progression of Parkinson's disease</a:t>
            </a:r>
            <a:endParaRPr lang="en-US" dirty="0"/>
          </a:p>
        </p:txBody>
      </p:sp>
      <p:sp>
        <p:nvSpPr>
          <p:cNvPr id="4" name="Text Placeholder 3">
            <a:extLst>
              <a:ext uri="{FF2B5EF4-FFF2-40B4-BE49-F238E27FC236}">
                <a16:creationId xmlns:a16="http://schemas.microsoft.com/office/drawing/2014/main" id="{0F10F0B2-968D-9DA8-0D8D-A13BF3969F8C}"/>
              </a:ext>
            </a:extLst>
          </p:cNvPr>
          <p:cNvSpPr>
            <a:spLocks noGrp="1"/>
          </p:cNvSpPr>
          <p:nvPr>
            <p:ph type="body" sz="quarter" idx="21"/>
          </p:nvPr>
        </p:nvSpPr>
        <p:spPr/>
        <p:txBody>
          <a:bodyPr/>
          <a:lstStyle/>
          <a:p>
            <a:endParaRPr lang="en-US"/>
          </a:p>
        </p:txBody>
      </p:sp>
      <p:pic>
        <p:nvPicPr>
          <p:cNvPr id="3074" name="Picture 2" descr="Nutritional Neuroscience | Taylor &amp; Francis Online">
            <a:extLst>
              <a:ext uri="{FF2B5EF4-FFF2-40B4-BE49-F238E27FC236}">
                <a16:creationId xmlns:a16="http://schemas.microsoft.com/office/drawing/2014/main" id="{19195080-E646-E224-451C-31255CC230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413" y="1708150"/>
            <a:ext cx="2540000" cy="344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15483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BC4FF-D499-269D-63C0-38DD0E839854}"/>
              </a:ext>
            </a:extLst>
          </p:cNvPr>
          <p:cNvSpPr>
            <a:spLocks noGrp="1"/>
          </p:cNvSpPr>
          <p:nvPr>
            <p:ph type="title"/>
          </p:nvPr>
        </p:nvSpPr>
        <p:spPr>
          <a:xfrm>
            <a:off x="457200" y="594359"/>
            <a:ext cx="3200400" cy="3283105"/>
          </a:xfrm>
        </p:spPr>
        <p:txBody>
          <a:bodyPr/>
          <a:lstStyle/>
          <a:p>
            <a:r>
              <a:rPr lang="en-US" dirty="0"/>
              <a:t>Progressive MS</a:t>
            </a:r>
          </a:p>
        </p:txBody>
      </p:sp>
      <p:sp>
        <p:nvSpPr>
          <p:cNvPr id="3" name="Text Placeholder 2">
            <a:extLst>
              <a:ext uri="{FF2B5EF4-FFF2-40B4-BE49-F238E27FC236}">
                <a16:creationId xmlns:a16="http://schemas.microsoft.com/office/drawing/2014/main" id="{6F5F19D9-9BB7-464C-9C4E-0131B9BD26CF}"/>
              </a:ext>
            </a:extLst>
          </p:cNvPr>
          <p:cNvSpPr>
            <a:spLocks noGrp="1"/>
          </p:cNvSpPr>
          <p:nvPr>
            <p:ph type="body" idx="1"/>
          </p:nvPr>
        </p:nvSpPr>
        <p:spPr/>
        <p:txBody>
          <a:bodyPr/>
          <a:lstStyle/>
          <a:p>
            <a:endParaRPr lang="en-US" b="0" i="0" dirty="0">
              <a:solidFill>
                <a:srgbClr val="001D35"/>
              </a:solidFill>
              <a:effectLst/>
              <a:latin typeface="Google Sans"/>
            </a:endParaRPr>
          </a:p>
          <a:p>
            <a:r>
              <a:rPr lang="en-US" b="0" i="0" dirty="0">
                <a:solidFill>
                  <a:srgbClr val="001D35"/>
                </a:solidFill>
                <a:effectLst/>
                <a:latin typeface="Google Sans"/>
              </a:rPr>
              <a:t>ongoing clinical trials investigating the use of TUDCA (</a:t>
            </a:r>
            <a:r>
              <a:rPr lang="en-US" b="0" i="0" dirty="0" err="1">
                <a:solidFill>
                  <a:srgbClr val="001D35"/>
                </a:solidFill>
                <a:effectLst/>
                <a:latin typeface="Google Sans"/>
              </a:rPr>
              <a:t>tauroursodeoxycholic</a:t>
            </a:r>
            <a:r>
              <a:rPr lang="en-US" b="0" i="0" dirty="0">
                <a:solidFill>
                  <a:srgbClr val="001D35"/>
                </a:solidFill>
                <a:effectLst/>
                <a:latin typeface="Google Sans"/>
              </a:rPr>
              <a:t> acid) in patients with progressive multiple sclerosis (MS), </a:t>
            </a:r>
          </a:p>
          <a:p>
            <a:endParaRPr lang="en-US" dirty="0">
              <a:solidFill>
                <a:srgbClr val="001D35"/>
              </a:solidFill>
              <a:latin typeface="Google Sans"/>
            </a:endParaRPr>
          </a:p>
          <a:p>
            <a:r>
              <a:rPr lang="en-US" b="0" i="0" dirty="0">
                <a:solidFill>
                  <a:srgbClr val="001D35"/>
                </a:solidFill>
                <a:effectLst/>
                <a:latin typeface="Google Sans"/>
              </a:rPr>
              <a:t>TUDCA supplementation in individuals with low bile acid levels and progressive MS; this trial is registered as NCT03423121 on </a:t>
            </a:r>
            <a:r>
              <a:rPr lang="en-US" b="0" i="0" dirty="0" err="1">
                <a:solidFill>
                  <a:srgbClr val="001D35"/>
                </a:solidFill>
                <a:effectLst/>
                <a:latin typeface="Google Sans"/>
              </a:rPr>
              <a:t>ClinicalTrials.gov</a:t>
            </a:r>
            <a:r>
              <a:rPr lang="en-US" b="0" i="0" dirty="0">
                <a:solidFill>
                  <a:srgbClr val="001D35"/>
                </a:solidFill>
                <a:effectLst/>
                <a:latin typeface="Google Sans"/>
              </a:rPr>
              <a:t>.</a:t>
            </a:r>
            <a:endParaRPr lang="en-US" dirty="0"/>
          </a:p>
        </p:txBody>
      </p:sp>
      <p:sp>
        <p:nvSpPr>
          <p:cNvPr id="4" name="Text Placeholder 3">
            <a:extLst>
              <a:ext uri="{FF2B5EF4-FFF2-40B4-BE49-F238E27FC236}">
                <a16:creationId xmlns:a16="http://schemas.microsoft.com/office/drawing/2014/main" id="{8687BDCB-1E49-9EA9-0EB0-1B77E2CF7B0B}"/>
              </a:ext>
            </a:extLst>
          </p:cNvPr>
          <p:cNvSpPr>
            <a:spLocks noGrp="1"/>
          </p:cNvSpPr>
          <p:nvPr>
            <p:ph type="body" sz="quarter" idx="21"/>
          </p:nvPr>
        </p:nvSpPr>
        <p:spPr/>
        <p:txBody>
          <a:bodyPr/>
          <a:lstStyle/>
          <a:p>
            <a:endParaRPr lang="en-US"/>
          </a:p>
        </p:txBody>
      </p:sp>
      <p:pic>
        <p:nvPicPr>
          <p:cNvPr id="4098" name="Picture 2" descr="Johns Hopkins University School of Medicine Logo PNG Vector ...">
            <a:extLst>
              <a:ext uri="{FF2B5EF4-FFF2-40B4-BE49-F238E27FC236}">
                <a16:creationId xmlns:a16="http://schemas.microsoft.com/office/drawing/2014/main" id="{ECD0EE7D-17FA-D97C-E21F-FE93BA343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184634"/>
            <a:ext cx="3810000" cy="2396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79419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itle 1"/>
          <p:cNvSpPr txBox="1">
            <a:spLocks noGrp="1"/>
          </p:cNvSpPr>
          <p:nvPr>
            <p:ph type="title"/>
          </p:nvPr>
        </p:nvSpPr>
        <p:spPr>
          <a:prstGeom prst="rect">
            <a:avLst/>
          </a:prstGeom>
        </p:spPr>
        <p:txBody>
          <a:bodyPr/>
          <a:lstStyle>
            <a:lvl1pPr>
              <a:defRPr spc="-100"/>
            </a:lvl1pPr>
          </a:lstStyle>
          <a:p>
            <a:r>
              <a:t>TUDCA Clinical Trials</a:t>
            </a:r>
          </a:p>
        </p:txBody>
      </p:sp>
      <p:grpSp>
        <p:nvGrpSpPr>
          <p:cNvPr id="190" name="Content Placeholder 2"/>
          <p:cNvGrpSpPr/>
          <p:nvPr/>
        </p:nvGrpSpPr>
        <p:grpSpPr>
          <a:xfrm>
            <a:off x="1100225" y="2337848"/>
            <a:ext cx="10052508" cy="3039130"/>
            <a:chOff x="0" y="0"/>
            <a:chExt cx="10052506" cy="3039129"/>
          </a:xfrm>
        </p:grpSpPr>
        <p:grpSp>
          <p:nvGrpSpPr>
            <p:cNvPr id="171" name="Group"/>
            <p:cNvGrpSpPr/>
            <p:nvPr/>
          </p:nvGrpSpPr>
          <p:grpSpPr>
            <a:xfrm>
              <a:off x="0" y="0"/>
              <a:ext cx="2337792" cy="1402676"/>
              <a:chOff x="0" y="0"/>
              <a:chExt cx="2337791" cy="1402675"/>
            </a:xfrm>
          </p:grpSpPr>
          <p:sp>
            <p:nvSpPr>
              <p:cNvPr id="169" name="Rectangle"/>
              <p:cNvSpPr/>
              <p:nvPr/>
            </p:nvSpPr>
            <p:spPr>
              <a:xfrm>
                <a:off x="0" y="-1"/>
                <a:ext cx="2337792" cy="1402677"/>
              </a:xfrm>
              <a:prstGeom prst="rect">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algn="ctr" defTabSz="1244600">
                  <a:lnSpc>
                    <a:spcPct val="90000"/>
                  </a:lnSpc>
                  <a:spcBef>
                    <a:spcPts val="800"/>
                  </a:spcBef>
                  <a:defRPr sz="2800">
                    <a:solidFill>
                      <a:srgbClr val="FFFFFF"/>
                    </a:solidFill>
                  </a:defRPr>
                </a:pPr>
                <a:endParaRPr/>
              </a:p>
            </p:txBody>
          </p:sp>
          <p:sp>
            <p:nvSpPr>
              <p:cNvPr id="170" name="Amyotrophic lateral sclerosis (ALS)"/>
              <p:cNvSpPr txBox="1"/>
              <p:nvPr/>
            </p:nvSpPr>
            <p:spPr>
              <a:xfrm>
                <a:off x="0" y="21530"/>
                <a:ext cx="2337792" cy="135961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6679" tIns="106679" rIns="106679" bIns="106679" numCol="1" anchor="ctr">
                <a:spAutoFit/>
              </a:bodyPr>
              <a:lstStyle>
                <a:lvl1pPr algn="ctr" defTabSz="1244600">
                  <a:lnSpc>
                    <a:spcPct val="90000"/>
                  </a:lnSpc>
                  <a:spcBef>
                    <a:spcPts val="1100"/>
                  </a:spcBef>
                  <a:defRPr sz="2800">
                    <a:solidFill>
                      <a:srgbClr val="FFFFFF"/>
                    </a:solidFill>
                  </a:defRPr>
                </a:lvl1pPr>
              </a:lstStyle>
              <a:p>
                <a:r>
                  <a:t>Amyotrophic lateral sclerosis (ALS) </a:t>
                </a:r>
              </a:p>
            </p:txBody>
          </p:sp>
        </p:grpSp>
        <p:grpSp>
          <p:nvGrpSpPr>
            <p:cNvPr id="174" name="Group"/>
            <p:cNvGrpSpPr/>
            <p:nvPr/>
          </p:nvGrpSpPr>
          <p:grpSpPr>
            <a:xfrm>
              <a:off x="2571572" y="0"/>
              <a:ext cx="2337793" cy="1402676"/>
              <a:chOff x="0" y="0"/>
              <a:chExt cx="2337791" cy="1402675"/>
            </a:xfrm>
          </p:grpSpPr>
          <p:sp>
            <p:nvSpPr>
              <p:cNvPr id="172" name="Rectangle"/>
              <p:cNvSpPr/>
              <p:nvPr/>
            </p:nvSpPr>
            <p:spPr>
              <a:xfrm>
                <a:off x="0" y="-1"/>
                <a:ext cx="2337792" cy="1402677"/>
              </a:xfrm>
              <a:prstGeom prst="rect">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algn="ctr" defTabSz="1244600">
                  <a:lnSpc>
                    <a:spcPct val="90000"/>
                  </a:lnSpc>
                  <a:spcBef>
                    <a:spcPts val="800"/>
                  </a:spcBef>
                  <a:defRPr sz="2800">
                    <a:solidFill>
                      <a:srgbClr val="FFFFFF"/>
                    </a:solidFill>
                  </a:defRPr>
                </a:pPr>
                <a:endParaRPr/>
              </a:p>
            </p:txBody>
          </p:sp>
          <p:sp>
            <p:nvSpPr>
              <p:cNvPr id="173" name="Alzheimer’s disease"/>
              <p:cNvSpPr txBox="1"/>
              <p:nvPr/>
            </p:nvSpPr>
            <p:spPr>
              <a:xfrm>
                <a:off x="0" y="219764"/>
                <a:ext cx="2337792" cy="9631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6679" tIns="106679" rIns="106679" bIns="106679" numCol="1" anchor="ctr">
                <a:spAutoFit/>
              </a:bodyPr>
              <a:lstStyle>
                <a:lvl1pPr algn="ctr" defTabSz="1244600">
                  <a:lnSpc>
                    <a:spcPct val="90000"/>
                  </a:lnSpc>
                  <a:spcBef>
                    <a:spcPts val="1100"/>
                  </a:spcBef>
                  <a:defRPr sz="2800">
                    <a:solidFill>
                      <a:srgbClr val="FFFFFF"/>
                    </a:solidFill>
                  </a:defRPr>
                </a:lvl1pPr>
              </a:lstStyle>
              <a:p>
                <a:r>
                  <a:t>Alzheimer’s disease </a:t>
                </a:r>
              </a:p>
            </p:txBody>
          </p:sp>
        </p:grpSp>
        <p:grpSp>
          <p:nvGrpSpPr>
            <p:cNvPr id="177" name="Group"/>
            <p:cNvGrpSpPr/>
            <p:nvPr/>
          </p:nvGrpSpPr>
          <p:grpSpPr>
            <a:xfrm>
              <a:off x="5143143" y="0"/>
              <a:ext cx="2337793" cy="1402676"/>
              <a:chOff x="0" y="0"/>
              <a:chExt cx="2337791" cy="1402675"/>
            </a:xfrm>
          </p:grpSpPr>
          <p:sp>
            <p:nvSpPr>
              <p:cNvPr id="175" name="Rectangle"/>
              <p:cNvSpPr/>
              <p:nvPr/>
            </p:nvSpPr>
            <p:spPr>
              <a:xfrm>
                <a:off x="0" y="-1"/>
                <a:ext cx="2337792" cy="1402677"/>
              </a:xfrm>
              <a:prstGeom prst="rect">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algn="ctr" defTabSz="1244600">
                  <a:lnSpc>
                    <a:spcPct val="90000"/>
                  </a:lnSpc>
                  <a:spcBef>
                    <a:spcPts val="800"/>
                  </a:spcBef>
                  <a:defRPr sz="2800">
                    <a:solidFill>
                      <a:srgbClr val="FFFFFF"/>
                    </a:solidFill>
                  </a:defRPr>
                </a:pPr>
                <a:endParaRPr/>
              </a:p>
            </p:txBody>
          </p:sp>
          <p:sp>
            <p:nvSpPr>
              <p:cNvPr id="176" name="Parkinson’s disease"/>
              <p:cNvSpPr txBox="1"/>
              <p:nvPr/>
            </p:nvSpPr>
            <p:spPr>
              <a:xfrm>
                <a:off x="0" y="219764"/>
                <a:ext cx="2337792" cy="9631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6679" tIns="106679" rIns="106679" bIns="106679" numCol="1" anchor="ctr">
                <a:spAutoFit/>
              </a:bodyPr>
              <a:lstStyle>
                <a:lvl1pPr algn="ctr" defTabSz="1244600">
                  <a:lnSpc>
                    <a:spcPct val="90000"/>
                  </a:lnSpc>
                  <a:spcBef>
                    <a:spcPts val="1100"/>
                  </a:spcBef>
                  <a:defRPr sz="2800">
                    <a:solidFill>
                      <a:srgbClr val="FFFFFF"/>
                    </a:solidFill>
                  </a:defRPr>
                </a:lvl1pPr>
              </a:lstStyle>
              <a:p>
                <a:r>
                  <a:t>Parkinson’s disease</a:t>
                </a:r>
              </a:p>
            </p:txBody>
          </p:sp>
        </p:grpSp>
        <p:grpSp>
          <p:nvGrpSpPr>
            <p:cNvPr id="180" name="Group"/>
            <p:cNvGrpSpPr/>
            <p:nvPr/>
          </p:nvGrpSpPr>
          <p:grpSpPr>
            <a:xfrm>
              <a:off x="7714714" y="0"/>
              <a:ext cx="2337793" cy="1402676"/>
              <a:chOff x="0" y="0"/>
              <a:chExt cx="2337791" cy="1402675"/>
            </a:xfrm>
          </p:grpSpPr>
          <p:sp>
            <p:nvSpPr>
              <p:cNvPr id="178" name="Rectangle"/>
              <p:cNvSpPr/>
              <p:nvPr/>
            </p:nvSpPr>
            <p:spPr>
              <a:xfrm>
                <a:off x="0" y="-1"/>
                <a:ext cx="2337792" cy="1402677"/>
              </a:xfrm>
              <a:prstGeom prst="rect">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algn="ctr" defTabSz="1244600">
                  <a:lnSpc>
                    <a:spcPct val="90000"/>
                  </a:lnSpc>
                  <a:spcBef>
                    <a:spcPts val="800"/>
                  </a:spcBef>
                  <a:defRPr sz="2800">
                    <a:solidFill>
                      <a:srgbClr val="FFFFFF"/>
                    </a:solidFill>
                  </a:defRPr>
                </a:pPr>
                <a:endParaRPr/>
              </a:p>
            </p:txBody>
          </p:sp>
          <p:sp>
            <p:nvSpPr>
              <p:cNvPr id="179" name="Huntington’s disease"/>
              <p:cNvSpPr txBox="1"/>
              <p:nvPr/>
            </p:nvSpPr>
            <p:spPr>
              <a:xfrm>
                <a:off x="0" y="219764"/>
                <a:ext cx="2337792" cy="9631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6679" tIns="106679" rIns="106679" bIns="106679" numCol="1" anchor="ctr">
                <a:spAutoFit/>
              </a:bodyPr>
              <a:lstStyle>
                <a:lvl1pPr algn="ctr" defTabSz="1244600">
                  <a:lnSpc>
                    <a:spcPct val="90000"/>
                  </a:lnSpc>
                  <a:spcBef>
                    <a:spcPts val="1100"/>
                  </a:spcBef>
                  <a:defRPr sz="2800">
                    <a:solidFill>
                      <a:srgbClr val="FFFFFF"/>
                    </a:solidFill>
                  </a:defRPr>
                </a:lvl1pPr>
              </a:lstStyle>
              <a:p>
                <a:r>
                  <a:t>Huntington’s disease</a:t>
                </a:r>
              </a:p>
            </p:txBody>
          </p:sp>
        </p:grpSp>
        <p:grpSp>
          <p:nvGrpSpPr>
            <p:cNvPr id="183" name="Group"/>
            <p:cNvGrpSpPr/>
            <p:nvPr/>
          </p:nvGrpSpPr>
          <p:grpSpPr>
            <a:xfrm>
              <a:off x="1285785" y="1636453"/>
              <a:ext cx="2337793" cy="1402677"/>
              <a:chOff x="0" y="0"/>
              <a:chExt cx="2337791" cy="1402675"/>
            </a:xfrm>
          </p:grpSpPr>
          <p:sp>
            <p:nvSpPr>
              <p:cNvPr id="181" name="Rectangle"/>
              <p:cNvSpPr/>
              <p:nvPr/>
            </p:nvSpPr>
            <p:spPr>
              <a:xfrm>
                <a:off x="0" y="-1"/>
                <a:ext cx="2337792" cy="1402677"/>
              </a:xfrm>
              <a:prstGeom prst="rect">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algn="ctr" defTabSz="1244600">
                  <a:lnSpc>
                    <a:spcPct val="90000"/>
                  </a:lnSpc>
                  <a:spcBef>
                    <a:spcPts val="800"/>
                  </a:spcBef>
                  <a:defRPr sz="2800">
                    <a:solidFill>
                      <a:srgbClr val="FFFFFF"/>
                    </a:solidFill>
                  </a:defRPr>
                </a:pPr>
                <a:endParaRPr/>
              </a:p>
            </p:txBody>
          </p:sp>
          <p:sp>
            <p:nvSpPr>
              <p:cNvPr id="182" name="Multiple Sclerosis"/>
              <p:cNvSpPr txBox="1"/>
              <p:nvPr/>
            </p:nvSpPr>
            <p:spPr>
              <a:xfrm>
                <a:off x="0" y="219764"/>
                <a:ext cx="2337792" cy="9631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6679" tIns="106679" rIns="106679" bIns="106679" numCol="1" anchor="ctr">
                <a:spAutoFit/>
              </a:bodyPr>
              <a:lstStyle>
                <a:lvl1pPr algn="ctr" defTabSz="1244600">
                  <a:lnSpc>
                    <a:spcPct val="90000"/>
                  </a:lnSpc>
                  <a:spcBef>
                    <a:spcPts val="1100"/>
                  </a:spcBef>
                  <a:defRPr sz="2800">
                    <a:solidFill>
                      <a:srgbClr val="FFFFFF"/>
                    </a:solidFill>
                  </a:defRPr>
                </a:lvl1pPr>
              </a:lstStyle>
              <a:p>
                <a:r>
                  <a:t>Multiple Sclerosis</a:t>
                </a:r>
              </a:p>
            </p:txBody>
          </p:sp>
        </p:grpSp>
        <p:grpSp>
          <p:nvGrpSpPr>
            <p:cNvPr id="186" name="Group"/>
            <p:cNvGrpSpPr/>
            <p:nvPr/>
          </p:nvGrpSpPr>
          <p:grpSpPr>
            <a:xfrm>
              <a:off x="3857357" y="1636453"/>
              <a:ext cx="2337793" cy="1402677"/>
              <a:chOff x="0" y="0"/>
              <a:chExt cx="2337791" cy="1402675"/>
            </a:xfrm>
          </p:grpSpPr>
          <p:sp>
            <p:nvSpPr>
              <p:cNvPr id="184" name="Rectangle"/>
              <p:cNvSpPr/>
              <p:nvPr/>
            </p:nvSpPr>
            <p:spPr>
              <a:xfrm>
                <a:off x="0" y="-1"/>
                <a:ext cx="2337792" cy="1402677"/>
              </a:xfrm>
              <a:prstGeom prst="rect">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algn="ctr" defTabSz="1244600">
                  <a:lnSpc>
                    <a:spcPct val="90000"/>
                  </a:lnSpc>
                  <a:spcBef>
                    <a:spcPts val="800"/>
                  </a:spcBef>
                  <a:defRPr sz="2000">
                    <a:solidFill>
                      <a:srgbClr val="FFFFFF"/>
                    </a:solidFill>
                  </a:defRPr>
                </a:pPr>
                <a:endParaRPr/>
              </a:p>
            </p:txBody>
          </p:sp>
          <p:sp>
            <p:nvSpPr>
              <p:cNvPr id="185" name="John Hopkins University"/>
              <p:cNvSpPr txBox="1"/>
              <p:nvPr/>
            </p:nvSpPr>
            <p:spPr>
              <a:xfrm>
                <a:off x="0" y="219764"/>
                <a:ext cx="2337792" cy="9631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6679" tIns="106679" rIns="106679" bIns="106679" numCol="1" anchor="ctr">
                <a:spAutoFit/>
              </a:bodyPr>
              <a:lstStyle>
                <a:lvl1pPr algn="ctr" defTabSz="1244600">
                  <a:lnSpc>
                    <a:spcPct val="90000"/>
                  </a:lnSpc>
                  <a:spcBef>
                    <a:spcPts val="1100"/>
                  </a:spcBef>
                  <a:defRPr sz="2800">
                    <a:solidFill>
                      <a:srgbClr val="FFFFFF"/>
                    </a:solidFill>
                  </a:defRPr>
                </a:lvl1pPr>
              </a:lstStyle>
              <a:p>
                <a:r>
                  <a:t>John Hopkins University</a:t>
                </a:r>
              </a:p>
            </p:txBody>
          </p:sp>
        </p:grpSp>
        <p:grpSp>
          <p:nvGrpSpPr>
            <p:cNvPr id="189" name="Group"/>
            <p:cNvGrpSpPr/>
            <p:nvPr/>
          </p:nvGrpSpPr>
          <p:grpSpPr>
            <a:xfrm>
              <a:off x="6428928" y="1636453"/>
              <a:ext cx="2337793" cy="1402677"/>
              <a:chOff x="0" y="0"/>
              <a:chExt cx="2337791" cy="1402675"/>
            </a:xfrm>
          </p:grpSpPr>
          <p:sp>
            <p:nvSpPr>
              <p:cNvPr id="187" name="Rectangle"/>
              <p:cNvSpPr/>
              <p:nvPr/>
            </p:nvSpPr>
            <p:spPr>
              <a:xfrm>
                <a:off x="0" y="-1"/>
                <a:ext cx="2337792" cy="1402677"/>
              </a:xfrm>
              <a:prstGeom prst="rect">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algn="ctr" defTabSz="1244600">
                  <a:lnSpc>
                    <a:spcPct val="90000"/>
                  </a:lnSpc>
                  <a:spcBef>
                    <a:spcPts val="800"/>
                  </a:spcBef>
                  <a:defRPr sz="2800">
                    <a:solidFill>
                      <a:srgbClr val="FFFFFF"/>
                    </a:solidFill>
                  </a:defRPr>
                </a:pPr>
                <a:endParaRPr/>
              </a:p>
            </p:txBody>
          </p:sp>
          <p:sp>
            <p:nvSpPr>
              <p:cNvPr id="188" name="European Commission"/>
              <p:cNvSpPr txBox="1"/>
              <p:nvPr/>
            </p:nvSpPr>
            <p:spPr>
              <a:xfrm>
                <a:off x="0" y="219764"/>
                <a:ext cx="2337792" cy="9631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06679" tIns="106679" rIns="106679" bIns="106679" numCol="1" anchor="ctr">
                <a:spAutoFit/>
              </a:bodyPr>
              <a:lstStyle>
                <a:lvl1pPr algn="ctr" defTabSz="1244600">
                  <a:lnSpc>
                    <a:spcPct val="90000"/>
                  </a:lnSpc>
                  <a:spcBef>
                    <a:spcPts val="1100"/>
                  </a:spcBef>
                  <a:defRPr sz="2800">
                    <a:solidFill>
                      <a:srgbClr val="FFFFFF"/>
                    </a:solidFill>
                  </a:defRPr>
                </a:lvl1pPr>
              </a:lstStyle>
              <a:p>
                <a:r>
                  <a:rPr dirty="0"/>
                  <a:t>European Commission</a:t>
                </a:r>
              </a:p>
            </p:txBody>
          </p:sp>
        </p:grpSp>
      </p:grpSp>
    </p:spTree>
    <p:extLst>
      <p:ext uri="{BB962C8B-B14F-4D97-AF65-F5344CB8AC3E}">
        <p14:creationId xmlns:p14="http://schemas.microsoft.com/office/powerpoint/2010/main" val="128745790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Title 1"/>
          <p:cNvSpPr txBox="1">
            <a:spLocks noGrp="1"/>
          </p:cNvSpPr>
          <p:nvPr>
            <p:ph type="title"/>
          </p:nvPr>
        </p:nvSpPr>
        <p:spPr>
          <a:prstGeom prst="rect">
            <a:avLst/>
          </a:prstGeom>
        </p:spPr>
        <p:txBody>
          <a:bodyPr/>
          <a:lstStyle>
            <a:lvl1pPr>
              <a:defRPr spc="-100"/>
            </a:lvl1pPr>
          </a:lstStyle>
          <a:p>
            <a:r>
              <a:t>NAD/ Nicotinamide riboside</a:t>
            </a:r>
          </a:p>
        </p:txBody>
      </p:sp>
      <p:sp>
        <p:nvSpPr>
          <p:cNvPr id="195" name="Content Placeholder 2"/>
          <p:cNvSpPr txBox="1">
            <a:spLocks noGrp="1"/>
          </p:cNvSpPr>
          <p:nvPr>
            <p:ph type="body" idx="1"/>
          </p:nvPr>
        </p:nvSpPr>
        <p:spPr>
          <a:xfrm>
            <a:off x="1097280" y="2201327"/>
            <a:ext cx="10058401" cy="4023360"/>
          </a:xfrm>
          <a:prstGeom prst="rect">
            <a:avLst/>
          </a:prstGeom>
        </p:spPr>
        <p:txBody>
          <a:bodyPr/>
          <a:lstStyle/>
          <a:p>
            <a:r>
              <a:t>Efficient precursor to NAD+  </a:t>
            </a:r>
          </a:p>
          <a:p>
            <a:r>
              <a:t>A coenzyme vital to cellular health and to many biological functions.</a:t>
            </a:r>
          </a:p>
          <a:p>
            <a:r>
              <a:t>Essential to the production of energy in the body and brain.</a:t>
            </a:r>
          </a:p>
          <a:p>
            <a:r>
              <a:t>NAD+ levels decline with age and can impact healthy neurological and cellular aging processes.</a:t>
            </a:r>
          </a:p>
        </p:txBody>
      </p:sp>
      <p:sp>
        <p:nvSpPr>
          <p:cNvPr id="196" name="Rectangle 3"/>
          <p:cNvSpPr txBox="1"/>
          <p:nvPr/>
        </p:nvSpPr>
        <p:spPr>
          <a:xfrm>
            <a:off x="3093720" y="4897697"/>
            <a:ext cx="6004560"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 </a:t>
            </a:r>
          </a:p>
        </p:txBody>
      </p:sp>
    </p:spTree>
    <p:extLst>
      <p:ext uri="{BB962C8B-B14F-4D97-AF65-F5344CB8AC3E}">
        <p14:creationId xmlns:p14="http://schemas.microsoft.com/office/powerpoint/2010/main" val="316660801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CEDD6-F965-AABD-C032-9AB4C0B87A8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F39273E-9A8B-1D59-71A6-AC238B69F059}"/>
              </a:ext>
            </a:extLst>
          </p:cNvPr>
          <p:cNvSpPr>
            <a:spLocks noGrp="1"/>
          </p:cNvSpPr>
          <p:nvPr>
            <p:ph type="body" idx="1"/>
          </p:nvPr>
        </p:nvSpPr>
        <p:spPr/>
        <p:txBody>
          <a:bodyPr>
            <a:normAutofit lnSpcReduction="10000"/>
          </a:bodyPr>
          <a:lstStyle/>
          <a:p>
            <a:r>
              <a:rPr lang="en-US" b="0" i="0" u="none" strike="noStrike" dirty="0">
                <a:solidFill>
                  <a:srgbClr val="545D7E"/>
                </a:solidFill>
                <a:effectLst/>
                <a:latin typeface="Google Sans"/>
              </a:rPr>
              <a:t>Most clinical trials investigating NR currently focus on its effects on metabolic health, neurodegenerative diseases, and aging, where autophagy is considered a relevant pathway</a:t>
            </a:r>
          </a:p>
          <a:p>
            <a:endParaRPr lang="en-US" dirty="0">
              <a:solidFill>
                <a:srgbClr val="545D7E"/>
              </a:solidFill>
              <a:latin typeface="Google Sans"/>
            </a:endParaRPr>
          </a:p>
          <a:p>
            <a:pPr algn="l"/>
            <a:r>
              <a:rPr lang="en-US" b="1" i="0" cap="all" dirty="0">
                <a:solidFill>
                  <a:srgbClr val="2E2E2E"/>
                </a:solidFill>
                <a:effectLst/>
                <a:latin typeface="Helvetica" pitchFamily="2" charset="0"/>
              </a:rPr>
              <a:t>Clinical and Translational </a:t>
            </a:r>
            <a:r>
              <a:rPr lang="en-US" b="1" i="0" cap="all" dirty="0" err="1">
                <a:solidFill>
                  <a:srgbClr val="2E2E2E"/>
                </a:solidFill>
                <a:effectLst/>
                <a:latin typeface="Helvetica" pitchFamily="2" charset="0"/>
              </a:rPr>
              <a:t>Report</a:t>
            </a:r>
            <a:r>
              <a:rPr lang="en-US" b="0" i="0" u="none" strike="noStrike" dirty="0" err="1">
                <a:solidFill>
                  <a:srgbClr val="005789"/>
                </a:solidFill>
                <a:effectLst/>
                <a:latin typeface="Helvetica" pitchFamily="2" charset="0"/>
                <a:hlinkClick r:id="rId2"/>
              </a:rPr>
              <a:t>Volume</a:t>
            </a:r>
            <a:r>
              <a:rPr lang="en-US" b="0" i="0" u="none" strike="noStrike" dirty="0">
                <a:solidFill>
                  <a:srgbClr val="005789"/>
                </a:solidFill>
                <a:effectLst/>
                <a:latin typeface="Helvetica" pitchFamily="2" charset="0"/>
                <a:hlinkClick r:id="rId2"/>
              </a:rPr>
              <a:t> 34, Issue 3</a:t>
            </a:r>
            <a:r>
              <a:rPr lang="en-US" b="0" i="0" cap="all" dirty="0">
                <a:solidFill>
                  <a:srgbClr val="2E2E2E"/>
                </a:solidFill>
                <a:effectLst/>
                <a:latin typeface="Helvetica" pitchFamily="2" charset="0"/>
              </a:rPr>
              <a:t>p396-407.e6</a:t>
            </a:r>
            <a:r>
              <a:rPr lang="en-US" b="0" i="0" dirty="0">
                <a:solidFill>
                  <a:srgbClr val="2E2E2E"/>
                </a:solidFill>
                <a:effectLst/>
                <a:latin typeface="Helvetica" pitchFamily="2" charset="0"/>
              </a:rPr>
              <a:t>March 01, 2022</a:t>
            </a:r>
            <a:r>
              <a:rPr lang="en-US" b="1" i="1" dirty="0">
                <a:solidFill>
                  <a:srgbClr val="2E2E2E"/>
                </a:solidFill>
                <a:effectLst/>
                <a:latin typeface="helvetica" pitchFamily="2" charset="0"/>
              </a:rPr>
              <a:t>Open </a:t>
            </a:r>
            <a:r>
              <a:rPr lang="en-US" b="1" i="1" dirty="0" err="1">
                <a:solidFill>
                  <a:srgbClr val="2E2E2E"/>
                </a:solidFill>
                <a:effectLst/>
                <a:latin typeface="helvetica" pitchFamily="2" charset="0"/>
              </a:rPr>
              <a:t>access</a:t>
            </a:r>
            <a:r>
              <a:rPr lang="en-US" b="0" i="0" dirty="0" err="1">
                <a:solidFill>
                  <a:srgbClr val="323232"/>
                </a:solidFill>
                <a:effectLst/>
                <a:latin typeface="Helvetica" pitchFamily="2" charset="0"/>
              </a:rPr>
              <a:t>Download</a:t>
            </a:r>
            <a:r>
              <a:rPr lang="en-US" b="0" i="0" dirty="0">
                <a:solidFill>
                  <a:srgbClr val="323232"/>
                </a:solidFill>
                <a:effectLst/>
                <a:latin typeface="Helvetica" pitchFamily="2" charset="0"/>
              </a:rPr>
              <a:t> Full Issue</a:t>
            </a:r>
            <a:endParaRPr lang="en-US" b="0" i="0" dirty="0">
              <a:solidFill>
                <a:srgbClr val="2E2E2E"/>
              </a:solidFill>
              <a:effectLst/>
              <a:latin typeface="Helvetica" pitchFamily="2" charset="0"/>
            </a:endParaRPr>
          </a:p>
          <a:p>
            <a:pPr algn="l"/>
            <a:r>
              <a:rPr lang="en-US" b="0" i="0" dirty="0">
                <a:solidFill>
                  <a:srgbClr val="2E2E2E"/>
                </a:solidFill>
                <a:effectLst/>
                <a:latin typeface="Helvetica" pitchFamily="2" charset="0"/>
              </a:rPr>
              <a:t>The NADPARK study: A randomized phase I trial of nicotinamide riboside supplementation in Parkinson’s disease</a:t>
            </a:r>
          </a:p>
          <a:p>
            <a:pPr algn="l"/>
            <a:r>
              <a:rPr lang="en-US" b="0" i="0" u="none" strike="noStrike" dirty="0">
                <a:solidFill>
                  <a:srgbClr val="005789"/>
                </a:solidFill>
                <a:effectLst/>
                <a:latin typeface="Helvetica" pitchFamily="2" charset="0"/>
                <a:hlinkClick r:id="rId3"/>
              </a:rPr>
              <a:t>Brage Brakedal</a:t>
            </a:r>
            <a:r>
              <a:rPr lang="en-US" b="0" i="0" u="none" strike="noStrike" baseline="30000" dirty="0">
                <a:solidFill>
                  <a:srgbClr val="2E2E2E"/>
                </a:solidFill>
                <a:effectLst/>
                <a:latin typeface="Helvetica" pitchFamily="2" charset="0"/>
              </a:rPr>
              <a:t>1,2,9</a:t>
            </a:r>
            <a:r>
              <a:rPr lang="en-US" b="0" i="0" dirty="0">
                <a:solidFill>
                  <a:srgbClr val="2E2E2E"/>
                </a:solidFill>
                <a:effectLst/>
                <a:latin typeface="Helvetica" pitchFamily="2" charset="0"/>
              </a:rPr>
              <a:t> ∙ </a:t>
            </a:r>
            <a:r>
              <a:rPr lang="en-US" b="0" i="0" u="none" strike="noStrike" dirty="0">
                <a:solidFill>
                  <a:srgbClr val="005789"/>
                </a:solidFill>
                <a:effectLst/>
                <a:latin typeface="Helvetica" pitchFamily="2" charset="0"/>
                <a:hlinkClick r:id="rId3"/>
              </a:rPr>
              <a:t>Christian Dölle</a:t>
            </a:r>
            <a:r>
              <a:rPr lang="en-US" b="0" i="0" u="none" strike="noStrike" baseline="30000" dirty="0">
                <a:solidFill>
                  <a:srgbClr val="2E2E2E"/>
                </a:solidFill>
                <a:effectLst/>
                <a:latin typeface="Helvetica" pitchFamily="2" charset="0"/>
              </a:rPr>
              <a:t>1,2,9</a:t>
            </a:r>
            <a:r>
              <a:rPr lang="en-US" b="0" i="0" dirty="0">
                <a:solidFill>
                  <a:srgbClr val="2E2E2E"/>
                </a:solidFill>
                <a:effectLst/>
                <a:latin typeface="Helvetica" pitchFamily="2" charset="0"/>
              </a:rPr>
              <a:t> ∙ </a:t>
            </a:r>
            <a:r>
              <a:rPr lang="en-US" b="0" i="0" u="none" strike="noStrike" dirty="0">
                <a:solidFill>
                  <a:srgbClr val="005789"/>
                </a:solidFill>
                <a:effectLst/>
                <a:latin typeface="Helvetica" pitchFamily="2" charset="0"/>
                <a:hlinkClick r:id="rId3"/>
              </a:rPr>
              <a:t>Frank Riemer</a:t>
            </a:r>
            <a:r>
              <a:rPr lang="en-US" b="0" i="0" u="none" strike="noStrike" baseline="30000" dirty="0">
                <a:solidFill>
                  <a:srgbClr val="2E2E2E"/>
                </a:solidFill>
                <a:effectLst/>
                <a:latin typeface="Helvetica" pitchFamily="2" charset="0"/>
              </a:rPr>
              <a:t>1,3,10</a:t>
            </a:r>
            <a:r>
              <a:rPr lang="en-US" b="0" i="0" dirty="0">
                <a:solidFill>
                  <a:srgbClr val="2E2E2E"/>
                </a:solidFill>
                <a:effectLst/>
                <a:latin typeface="Helvetica" pitchFamily="2" charset="0"/>
              </a:rPr>
              <a:t>∙ … ∙ </a:t>
            </a:r>
            <a:r>
              <a:rPr lang="en-US" b="0" i="0" u="none" strike="noStrike" dirty="0">
                <a:solidFill>
                  <a:srgbClr val="005789"/>
                </a:solidFill>
                <a:effectLst/>
                <a:latin typeface="Helvetica" pitchFamily="2" charset="0"/>
                <a:hlinkClick r:id="rId3"/>
              </a:rPr>
              <a:t>Renate Grüner</a:t>
            </a:r>
            <a:r>
              <a:rPr lang="en-US" b="0" i="0" u="none" strike="noStrike" baseline="30000" dirty="0">
                <a:solidFill>
                  <a:srgbClr val="2E2E2E"/>
                </a:solidFill>
                <a:effectLst/>
                <a:latin typeface="Helvetica" pitchFamily="2" charset="0"/>
              </a:rPr>
              <a:t>3</a:t>
            </a:r>
            <a:r>
              <a:rPr lang="en-US" b="0" i="0" dirty="0">
                <a:solidFill>
                  <a:srgbClr val="2E2E2E"/>
                </a:solidFill>
                <a:effectLst/>
                <a:latin typeface="Helvetica" pitchFamily="2" charset="0"/>
              </a:rPr>
              <a:t> ∙ </a:t>
            </a:r>
            <a:r>
              <a:rPr lang="en-US" b="0" i="0" u="none" strike="noStrike" dirty="0">
                <a:solidFill>
                  <a:srgbClr val="005789"/>
                </a:solidFill>
                <a:effectLst/>
                <a:latin typeface="Helvetica" pitchFamily="2" charset="0"/>
                <a:hlinkClick r:id="rId3"/>
              </a:rPr>
              <a:t>David Eidelberg</a:t>
            </a:r>
            <a:r>
              <a:rPr lang="en-US" b="0" i="0" u="none" strike="noStrike" baseline="30000" dirty="0">
                <a:solidFill>
                  <a:srgbClr val="2E2E2E"/>
                </a:solidFill>
                <a:effectLst/>
                <a:latin typeface="Helvetica" pitchFamily="2" charset="0"/>
              </a:rPr>
              <a:t>4</a:t>
            </a:r>
            <a:r>
              <a:rPr lang="en-US" b="0" i="0" dirty="0">
                <a:solidFill>
                  <a:srgbClr val="2E2E2E"/>
                </a:solidFill>
                <a:effectLst/>
                <a:latin typeface="Helvetica" pitchFamily="2" charset="0"/>
              </a:rPr>
              <a:t> ∙ </a:t>
            </a:r>
            <a:r>
              <a:rPr lang="en-US" b="0" i="0" u="none" strike="noStrike" dirty="0">
                <a:solidFill>
                  <a:srgbClr val="005789"/>
                </a:solidFill>
                <a:effectLst/>
                <a:latin typeface="Helvetica" pitchFamily="2" charset="0"/>
                <a:hlinkClick r:id="rId3"/>
              </a:rPr>
              <a:t>Charalampos Tzoulis</a:t>
            </a:r>
            <a:r>
              <a:rPr lang="en-US" b="0" i="0" u="none" strike="noStrike" baseline="30000" dirty="0">
                <a:solidFill>
                  <a:srgbClr val="2E2E2E"/>
                </a:solidFill>
                <a:effectLst/>
                <a:latin typeface="Helvetica" pitchFamily="2" charset="0"/>
              </a:rPr>
              <a:t>1,2,11</a:t>
            </a:r>
            <a:r>
              <a:rPr lang="en-US" b="0" i="0" u="none" strike="noStrike" dirty="0">
                <a:solidFill>
                  <a:srgbClr val="2E2E2E"/>
                </a:solidFill>
                <a:effectLst/>
                <a:latin typeface="Helvetica" pitchFamily="2" charset="0"/>
              </a:rPr>
              <a:t> </a:t>
            </a:r>
            <a:r>
              <a:rPr lang="en-US" b="0" i="0" u="none" strike="noStrike" dirty="0">
                <a:solidFill>
                  <a:srgbClr val="005789"/>
                </a:solidFill>
                <a:effectLst/>
                <a:latin typeface="Helvetica" pitchFamily="2" charset="0"/>
                <a:hlinkClick r:id="rId4" tooltip="Send email to Charalampos Tzoulis"/>
              </a:rPr>
              <a:t>charalampos.tzoulis@uib.no</a:t>
            </a:r>
            <a:r>
              <a:rPr lang="en-US" b="0" i="0" dirty="0">
                <a:solidFill>
                  <a:srgbClr val="2E2E2E"/>
                </a:solidFill>
                <a:effectLst/>
                <a:latin typeface="Helvetica" pitchFamily="2" charset="0"/>
              </a:rPr>
              <a:t>… </a:t>
            </a:r>
            <a:r>
              <a:rPr lang="en-US" b="0" i="0" dirty="0">
                <a:solidFill>
                  <a:srgbClr val="005789"/>
                </a:solidFill>
                <a:effectLst/>
                <a:latin typeface="Helvetica" pitchFamily="2" charset="0"/>
              </a:rPr>
              <a:t>Show more</a:t>
            </a:r>
            <a:endParaRPr lang="en-US" b="0" i="0" dirty="0">
              <a:solidFill>
                <a:srgbClr val="2E2E2E"/>
              </a:solidFill>
              <a:effectLst/>
              <a:latin typeface="Helvetica" pitchFamily="2" charset="0"/>
            </a:endParaRPr>
          </a:p>
          <a:p>
            <a:pPr algn="l"/>
            <a:br>
              <a:rPr lang="en-US" b="0" i="0" dirty="0">
                <a:solidFill>
                  <a:srgbClr val="2E2E2E"/>
                </a:solidFill>
                <a:effectLst/>
                <a:latin typeface="Helvetica" pitchFamily="2" charset="0"/>
              </a:rPr>
            </a:br>
            <a:endParaRPr lang="en-US" b="0" i="0" dirty="0">
              <a:solidFill>
                <a:srgbClr val="2E2E2E"/>
              </a:solidFill>
              <a:effectLst/>
              <a:latin typeface="Helvetica" pitchFamily="2" charset="0"/>
            </a:endParaRPr>
          </a:p>
          <a:p>
            <a:endParaRPr lang="en-US" dirty="0"/>
          </a:p>
        </p:txBody>
      </p:sp>
    </p:spTree>
    <p:extLst>
      <p:ext uri="{BB962C8B-B14F-4D97-AF65-F5344CB8AC3E}">
        <p14:creationId xmlns:p14="http://schemas.microsoft.com/office/powerpoint/2010/main" val="341506171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Title 1"/>
          <p:cNvSpPr txBox="1">
            <a:spLocks noGrp="1"/>
          </p:cNvSpPr>
          <p:nvPr>
            <p:ph type="title"/>
          </p:nvPr>
        </p:nvSpPr>
        <p:spPr>
          <a:xfrm>
            <a:off x="838200" y="167149"/>
            <a:ext cx="10515600" cy="963560"/>
          </a:xfrm>
          <a:prstGeom prst="rect">
            <a:avLst/>
          </a:prstGeom>
        </p:spPr>
        <p:txBody>
          <a:bodyPr/>
          <a:lstStyle>
            <a:lvl1pPr algn="ctr">
              <a:defRPr spc="-100"/>
            </a:lvl1pPr>
          </a:lstStyle>
          <a:p>
            <a:r>
              <a:rPr dirty="0"/>
              <a:t>Pterostilbene</a:t>
            </a:r>
            <a:r>
              <a:rPr lang="en-US" dirty="0"/>
              <a:t> induces autophagy</a:t>
            </a:r>
            <a:endParaRPr dirty="0"/>
          </a:p>
        </p:txBody>
      </p:sp>
      <p:sp>
        <p:nvSpPr>
          <p:cNvPr id="339" name="Content Placeholder 2"/>
          <p:cNvSpPr txBox="1">
            <a:spLocks noGrp="1"/>
          </p:cNvSpPr>
          <p:nvPr>
            <p:ph type="body" sz="half" idx="1"/>
          </p:nvPr>
        </p:nvSpPr>
        <p:spPr>
          <a:xfrm>
            <a:off x="353961" y="1130709"/>
            <a:ext cx="5459363" cy="5122607"/>
          </a:xfrm>
          <a:prstGeom prst="rect">
            <a:avLst/>
          </a:prstGeom>
          <a:solidFill>
            <a:srgbClr val="ECE6DD"/>
          </a:solidFill>
        </p:spPr>
        <p:txBody>
          <a:bodyPr/>
          <a:lstStyle/>
          <a:p>
            <a:pPr marL="0" indent="0">
              <a:buSzTx/>
              <a:buNone/>
            </a:pPr>
            <a:endParaRPr/>
          </a:p>
          <a:p>
            <a:pPr>
              <a:defRPr b="1"/>
            </a:pPr>
            <a:r>
              <a:t>Stilbenes are Phenolic Compound found in many fruits such as grapes and blueberries.</a:t>
            </a:r>
          </a:p>
          <a:p>
            <a:pPr>
              <a:defRPr b="1"/>
            </a:pPr>
            <a:r>
              <a:t>Pterostilbene and resveratrol are structurally very similar and Pterostilbene has better bioavailability.</a:t>
            </a:r>
          </a:p>
          <a:p>
            <a:pPr>
              <a:defRPr b="1"/>
            </a:pPr>
            <a:r>
              <a:t>Pterostilbene reduces oxidative stress contributing to neuroprotective effects. </a:t>
            </a:r>
          </a:p>
          <a:p>
            <a:pPr>
              <a:defRPr b="1"/>
            </a:pPr>
            <a:r>
              <a:t>Pterostilbene supports cognition and working memory.</a:t>
            </a:r>
          </a:p>
        </p:txBody>
      </p:sp>
      <p:sp>
        <p:nvSpPr>
          <p:cNvPr id="2" name="TextBox 1">
            <a:extLst>
              <a:ext uri="{FF2B5EF4-FFF2-40B4-BE49-F238E27FC236}">
                <a16:creationId xmlns:a16="http://schemas.microsoft.com/office/drawing/2014/main" id="{86D969D3-E421-4BBB-844C-2A993C830CA8}"/>
              </a:ext>
            </a:extLst>
          </p:cNvPr>
          <p:cNvSpPr txBox="1"/>
          <p:nvPr/>
        </p:nvSpPr>
        <p:spPr>
          <a:xfrm>
            <a:off x="6768662" y="3678621"/>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pic>
        <p:nvPicPr>
          <p:cNvPr id="3" name="Picture 2" descr="Picture 2">
            <a:extLst>
              <a:ext uri="{FF2B5EF4-FFF2-40B4-BE49-F238E27FC236}">
                <a16:creationId xmlns:a16="http://schemas.microsoft.com/office/drawing/2014/main" id="{699CB5DC-E200-44F1-A007-8A4FA28322FB}"/>
              </a:ext>
            </a:extLst>
          </p:cNvPr>
          <p:cNvPicPr>
            <a:picLocks noChangeAspect="1"/>
          </p:cNvPicPr>
          <p:nvPr/>
        </p:nvPicPr>
        <p:blipFill>
          <a:blip r:embed="rId3"/>
          <a:srcRect l="6004" r="14529"/>
          <a:stretch>
            <a:fillRect/>
          </a:stretch>
        </p:blipFill>
        <p:spPr>
          <a:xfrm>
            <a:off x="6378678" y="1206560"/>
            <a:ext cx="5181847" cy="4944121"/>
          </a:xfrm>
          <a:prstGeom prst="rect">
            <a:avLst/>
          </a:prstGeom>
          <a:ln w="12700">
            <a:miter lim="400000"/>
          </a:ln>
        </p:spPr>
      </p:pic>
    </p:spTree>
    <p:extLst>
      <p:ext uri="{BB962C8B-B14F-4D97-AF65-F5344CB8AC3E}">
        <p14:creationId xmlns:p14="http://schemas.microsoft.com/office/powerpoint/2010/main" val="250956843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Title 1"/>
          <p:cNvSpPr txBox="1">
            <a:spLocks noGrp="1"/>
          </p:cNvSpPr>
          <p:nvPr>
            <p:ph type="title"/>
          </p:nvPr>
        </p:nvSpPr>
        <p:spPr>
          <a:prstGeom prst="rect">
            <a:avLst/>
          </a:prstGeom>
        </p:spPr>
        <p:txBody>
          <a:bodyPr/>
          <a:lstStyle>
            <a:lvl1pPr>
              <a:defRPr sz="4300" spc="-100"/>
            </a:lvl1pPr>
          </a:lstStyle>
          <a:p>
            <a:r>
              <a:t>PTEROSTILBENE MAY PROTECT NEURONS IN VARIOUS NEURODEGENERATIVE DISORDERS</a:t>
            </a:r>
          </a:p>
        </p:txBody>
      </p:sp>
      <p:grpSp>
        <p:nvGrpSpPr>
          <p:cNvPr id="363" name="Content Placeholder 2"/>
          <p:cNvGrpSpPr/>
          <p:nvPr/>
        </p:nvGrpSpPr>
        <p:grpSpPr>
          <a:xfrm>
            <a:off x="1098507" y="2420850"/>
            <a:ext cx="10055944" cy="2873127"/>
            <a:chOff x="0" y="0"/>
            <a:chExt cx="10055943" cy="2873125"/>
          </a:xfrm>
        </p:grpSpPr>
        <p:grpSp>
          <p:nvGrpSpPr>
            <p:cNvPr id="359" name="Group"/>
            <p:cNvGrpSpPr/>
            <p:nvPr/>
          </p:nvGrpSpPr>
          <p:grpSpPr>
            <a:xfrm>
              <a:off x="0" y="0"/>
              <a:ext cx="4788545" cy="2873126"/>
              <a:chOff x="0" y="0"/>
              <a:chExt cx="4788544" cy="2873125"/>
            </a:xfrm>
          </p:grpSpPr>
          <p:sp>
            <p:nvSpPr>
              <p:cNvPr id="357" name="Rectangle"/>
              <p:cNvSpPr/>
              <p:nvPr/>
            </p:nvSpPr>
            <p:spPr>
              <a:xfrm>
                <a:off x="-1" y="0"/>
                <a:ext cx="4788546" cy="2873126"/>
              </a:xfrm>
              <a:prstGeom prst="rect">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algn="ctr" defTabSz="2889250">
                  <a:lnSpc>
                    <a:spcPct val="90000"/>
                  </a:lnSpc>
                  <a:spcBef>
                    <a:spcPts val="800"/>
                  </a:spcBef>
                  <a:defRPr sz="2000">
                    <a:solidFill>
                      <a:srgbClr val="FFFFFF"/>
                    </a:solidFill>
                  </a:defRPr>
                </a:pPr>
                <a:endParaRPr/>
              </a:p>
            </p:txBody>
          </p:sp>
          <p:sp>
            <p:nvSpPr>
              <p:cNvPr id="358" name="ALS"/>
              <p:cNvSpPr txBox="1"/>
              <p:nvPr/>
            </p:nvSpPr>
            <p:spPr>
              <a:xfrm>
                <a:off x="0" y="778358"/>
                <a:ext cx="4788545" cy="13164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47650" tIns="247650" rIns="247650" bIns="247650" numCol="1" anchor="ctr">
                <a:spAutoFit/>
              </a:bodyPr>
              <a:lstStyle>
                <a:lvl1pPr algn="ctr" defTabSz="2889250">
                  <a:lnSpc>
                    <a:spcPct val="90000"/>
                  </a:lnSpc>
                  <a:spcBef>
                    <a:spcPts val="2700"/>
                  </a:spcBef>
                  <a:defRPr sz="6500">
                    <a:solidFill>
                      <a:srgbClr val="FFFFFF"/>
                    </a:solidFill>
                  </a:defRPr>
                </a:lvl1pPr>
              </a:lstStyle>
              <a:p>
                <a:r>
                  <a:t>ALS</a:t>
                </a:r>
              </a:p>
            </p:txBody>
          </p:sp>
        </p:grpSp>
        <p:grpSp>
          <p:nvGrpSpPr>
            <p:cNvPr id="362" name="Group"/>
            <p:cNvGrpSpPr/>
            <p:nvPr/>
          </p:nvGrpSpPr>
          <p:grpSpPr>
            <a:xfrm>
              <a:off x="5267399" y="0"/>
              <a:ext cx="4788545" cy="2873126"/>
              <a:chOff x="0" y="0"/>
              <a:chExt cx="4788544" cy="2873125"/>
            </a:xfrm>
          </p:grpSpPr>
          <p:sp>
            <p:nvSpPr>
              <p:cNvPr id="360" name="Rectangle"/>
              <p:cNvSpPr/>
              <p:nvPr/>
            </p:nvSpPr>
            <p:spPr>
              <a:xfrm>
                <a:off x="-1" y="0"/>
                <a:ext cx="4788546" cy="2873126"/>
              </a:xfrm>
              <a:prstGeom prst="rect">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50800" dist="25400" dir="2700000" rotWithShape="0">
                  <a:srgbClr val="000000">
                    <a:alpha val="60000"/>
                  </a:srgbClr>
                </a:outerShdw>
              </a:effectLst>
            </p:spPr>
            <p:txBody>
              <a:bodyPr wrap="square" lIns="45719" tIns="45719" rIns="45719" bIns="45719" numCol="1" anchor="ctr">
                <a:noAutofit/>
              </a:bodyPr>
              <a:lstStyle/>
              <a:p>
                <a:pPr algn="ctr" defTabSz="2889250">
                  <a:lnSpc>
                    <a:spcPct val="90000"/>
                  </a:lnSpc>
                  <a:spcBef>
                    <a:spcPts val="800"/>
                  </a:spcBef>
                  <a:defRPr sz="6500">
                    <a:solidFill>
                      <a:srgbClr val="FFFFFF"/>
                    </a:solidFill>
                  </a:defRPr>
                </a:pPr>
                <a:endParaRPr/>
              </a:p>
            </p:txBody>
          </p:sp>
          <p:sp>
            <p:nvSpPr>
              <p:cNvPr id="361" name="Multiple Sclerosis"/>
              <p:cNvSpPr txBox="1"/>
              <p:nvPr/>
            </p:nvSpPr>
            <p:spPr>
              <a:xfrm>
                <a:off x="0" y="317763"/>
                <a:ext cx="4788545" cy="22376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47650" tIns="247650" rIns="247650" bIns="247650" numCol="1" anchor="ctr">
                <a:spAutoFit/>
              </a:bodyPr>
              <a:lstStyle>
                <a:lvl1pPr algn="ctr" defTabSz="2889250">
                  <a:lnSpc>
                    <a:spcPct val="90000"/>
                  </a:lnSpc>
                  <a:spcBef>
                    <a:spcPts val="2700"/>
                  </a:spcBef>
                  <a:defRPr sz="6500">
                    <a:solidFill>
                      <a:srgbClr val="FFFFFF"/>
                    </a:solidFill>
                  </a:defRPr>
                </a:lvl1pPr>
              </a:lstStyle>
              <a:p>
                <a:r>
                  <a:t>Multiple Sclerosis</a:t>
                </a:r>
              </a:p>
            </p:txBody>
          </p:sp>
        </p:grpSp>
      </p:grpSp>
    </p:spTree>
    <p:extLst>
      <p:ext uri="{BB962C8B-B14F-4D97-AF65-F5344CB8AC3E}">
        <p14:creationId xmlns:p14="http://schemas.microsoft.com/office/powerpoint/2010/main" val="219762969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Title 1"/>
          <p:cNvSpPr txBox="1">
            <a:spLocks noGrp="1"/>
          </p:cNvSpPr>
          <p:nvPr>
            <p:ph type="title"/>
          </p:nvPr>
        </p:nvSpPr>
        <p:spPr>
          <a:xfrm>
            <a:off x="285040" y="941390"/>
            <a:ext cx="4886632" cy="808749"/>
          </a:xfrm>
          <a:prstGeom prst="rect">
            <a:avLst/>
          </a:prstGeom>
        </p:spPr>
        <p:txBody>
          <a:bodyPr anchor="t"/>
          <a:lstStyle>
            <a:lvl1pPr>
              <a:defRPr sz="3200" spc="-100"/>
            </a:lvl1pPr>
          </a:lstStyle>
          <a:p>
            <a:r>
              <a:t>Mol Neurobiol  2021 Apr</a:t>
            </a:r>
          </a:p>
        </p:txBody>
      </p:sp>
      <p:sp>
        <p:nvSpPr>
          <p:cNvPr id="372" name="Content Placeholder 2"/>
          <p:cNvSpPr txBox="1">
            <a:spLocks noGrp="1"/>
          </p:cNvSpPr>
          <p:nvPr>
            <p:ph type="body" sz="half" idx="1"/>
          </p:nvPr>
        </p:nvSpPr>
        <p:spPr>
          <a:xfrm>
            <a:off x="285040" y="1533831"/>
            <a:ext cx="4886633" cy="5169540"/>
          </a:xfrm>
          <a:prstGeom prst="rect">
            <a:avLst/>
          </a:prstGeom>
          <a:solidFill>
            <a:srgbClr val="EAECE7"/>
          </a:solidFill>
        </p:spPr>
        <p:txBody>
          <a:bodyPr/>
          <a:lstStyle/>
          <a:p>
            <a:pPr marL="0" indent="0">
              <a:buSzTx/>
              <a:buNone/>
              <a:defRPr b="1" i="1">
                <a:solidFill>
                  <a:srgbClr val="0A365F"/>
                </a:solidFill>
              </a:defRPr>
            </a:pPr>
            <a:r>
              <a:rPr dirty="0"/>
              <a:t>Nicotinamide Riboside and Pterostilbene Cooperatively Delay Motor Neuron Failure in ALS SOD1G93A Mice</a:t>
            </a:r>
          </a:p>
          <a:p>
            <a:pPr>
              <a:defRPr b="1"/>
            </a:pPr>
            <a:r>
              <a:rPr dirty="0"/>
              <a:t>One human clinical trial showed that the combination of nicotinamide riboside (NR) and pterostilbene to increase the survival motor neurons in and ALS patients.</a:t>
            </a:r>
            <a:endParaRPr lang="en-US" dirty="0"/>
          </a:p>
          <a:p>
            <a:pPr>
              <a:defRPr b="1"/>
            </a:pPr>
            <a:endParaRPr lang="en-US" dirty="0"/>
          </a:p>
          <a:p>
            <a:pPr>
              <a:defRPr b="1"/>
            </a:pPr>
            <a:r>
              <a:rPr lang="en-US" dirty="0"/>
              <a:t>Neuroscience   2022 Apr 1</a:t>
            </a:r>
            <a:br>
              <a:rPr lang="en-US" dirty="0"/>
            </a:br>
            <a:endParaRPr lang="en-US" dirty="0"/>
          </a:p>
          <a:p>
            <a:pPr>
              <a:defRPr b="1"/>
            </a:pPr>
            <a:r>
              <a:rPr lang="en-US" dirty="0"/>
              <a:t>Pterostilbene Protects the Optic Nerves and Retina in a Murine Model of Experimental Autoimmune Encephalomyelitis via Activation of SIRT1 Signaling</a:t>
            </a:r>
          </a:p>
          <a:p>
            <a:pPr>
              <a:defRPr b="1"/>
            </a:pPr>
            <a:endParaRPr dirty="0"/>
          </a:p>
        </p:txBody>
      </p:sp>
      <p:pic>
        <p:nvPicPr>
          <p:cNvPr id="373" name="Picture 3" descr="Picture 3"/>
          <p:cNvPicPr>
            <a:picLocks noChangeAspect="1"/>
          </p:cNvPicPr>
          <p:nvPr/>
        </p:nvPicPr>
        <p:blipFill>
          <a:blip r:embed="rId2"/>
          <a:stretch>
            <a:fillRect/>
          </a:stretch>
        </p:blipFill>
        <p:spPr>
          <a:xfrm>
            <a:off x="5495680" y="154628"/>
            <a:ext cx="6696320" cy="6548743"/>
          </a:xfrm>
          <a:prstGeom prst="rect">
            <a:avLst/>
          </a:prstGeom>
          <a:ln w="12700">
            <a:miter lim="400000"/>
          </a:ln>
        </p:spPr>
      </p:pic>
    </p:spTree>
    <p:extLst>
      <p:ext uri="{BB962C8B-B14F-4D97-AF65-F5344CB8AC3E}">
        <p14:creationId xmlns:p14="http://schemas.microsoft.com/office/powerpoint/2010/main" val="315151684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FF3F-2DE6-B412-1717-4EEDB0A557E3}"/>
              </a:ext>
            </a:extLst>
          </p:cNvPr>
          <p:cNvSpPr>
            <a:spLocks noGrp="1"/>
          </p:cNvSpPr>
          <p:nvPr>
            <p:ph type="title"/>
          </p:nvPr>
        </p:nvSpPr>
        <p:spPr>
          <a:xfrm>
            <a:off x="457200" y="594359"/>
            <a:ext cx="3200400" cy="2286000"/>
          </a:xfrm>
        </p:spPr>
        <p:txBody>
          <a:bodyPr anchor="b">
            <a:normAutofit/>
          </a:bodyPr>
          <a:lstStyle/>
          <a:p>
            <a:r>
              <a:rPr lang="en-US" dirty="0"/>
              <a:t>Autophagy</a:t>
            </a:r>
            <a:br>
              <a:rPr lang="en-US" dirty="0"/>
            </a:br>
            <a:r>
              <a:rPr lang="en-US" dirty="0"/>
              <a:t>within the Lungs</a:t>
            </a:r>
          </a:p>
        </p:txBody>
      </p:sp>
      <p:pic>
        <p:nvPicPr>
          <p:cNvPr id="3074" name="Picture 2" descr="348,607 Cleaning service Images, Stock Photos &amp; Vectors | Shutterstock">
            <a:extLst>
              <a:ext uri="{FF2B5EF4-FFF2-40B4-BE49-F238E27FC236}">
                <a16:creationId xmlns:a16="http://schemas.microsoft.com/office/drawing/2014/main" id="{C899DF2C-E4A0-4B80-6AF7-0980ABA0342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800600" y="1029872"/>
            <a:ext cx="6492240" cy="466109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ontent Placeholder 2">
            <a:extLst>
              <a:ext uri="{FF2B5EF4-FFF2-40B4-BE49-F238E27FC236}">
                <a16:creationId xmlns:a16="http://schemas.microsoft.com/office/drawing/2014/main" id="{E8131297-E78B-8931-8EC5-DEE4A4D6677B}"/>
              </a:ext>
            </a:extLst>
          </p:cNvPr>
          <p:cNvSpPr>
            <a:spLocks noGrp="1"/>
          </p:cNvSpPr>
          <p:nvPr>
            <p:ph type="body" sz="half" idx="2"/>
          </p:nvPr>
        </p:nvSpPr>
        <p:spPr>
          <a:xfrm>
            <a:off x="457200" y="2926080"/>
            <a:ext cx="3200400" cy="3379124"/>
          </a:xfrm>
        </p:spPr>
        <p:txBody>
          <a:bodyPr>
            <a:normAutofit/>
          </a:bodyPr>
          <a:lstStyle/>
          <a:p>
            <a:endParaRPr lang="en-US" b="0" i="0" dirty="0">
              <a:effectLst/>
            </a:endParaRPr>
          </a:p>
          <a:p>
            <a:endParaRPr lang="en-US" dirty="0"/>
          </a:p>
          <a:p>
            <a:r>
              <a:rPr lang="en-US" b="0" i="0" dirty="0">
                <a:effectLst/>
              </a:rPr>
              <a:t>Autophagy is the body’s way of cleaning out damaged cells, in order to regenerate newer, healthier cells within the cell itself</a:t>
            </a:r>
          </a:p>
        </p:txBody>
      </p:sp>
      <p:sp>
        <p:nvSpPr>
          <p:cNvPr id="4" name="Slide Number Placeholder 3" hidden="1">
            <a:extLst>
              <a:ext uri="{FF2B5EF4-FFF2-40B4-BE49-F238E27FC236}">
                <a16:creationId xmlns:a16="http://schemas.microsoft.com/office/drawing/2014/main" id="{3A4A01EA-73DF-075D-7039-913620DDB1DC}"/>
              </a:ext>
            </a:extLst>
          </p:cNvPr>
          <p:cNvSpPr>
            <a:spLocks noGrp="1"/>
          </p:cNvSpPr>
          <p:nvPr>
            <p:ph type="sldNum" sz="quarter" idx="12"/>
          </p:nvPr>
        </p:nvSpPr>
        <p:spPr>
          <a:xfrm>
            <a:off x="8077200" y="6245225"/>
            <a:ext cx="2133600" cy="476250"/>
          </a:xfrm>
        </p:spPr>
        <p:txBody>
          <a:bodyPr wrap="square" anchor="t">
            <a:normAutofit/>
          </a:bodyPr>
          <a:lstStyle/>
          <a:p>
            <a:pPr>
              <a:spcAft>
                <a:spcPts val="600"/>
              </a:spcAft>
            </a:pPr>
            <a:fld id="{4204C2F5-9704-0B4C-AF9E-B11DCCC6BDBA}" type="slidenum">
              <a:rPr lang="es-ES" altLang="en-US" smtClean="0"/>
              <a:pPr>
                <a:spcAft>
                  <a:spcPts val="600"/>
                </a:spcAft>
              </a:pPr>
              <a:t>27</a:t>
            </a:fld>
            <a:endParaRPr lang="es-ES" altLang="en-US"/>
          </a:p>
        </p:txBody>
      </p:sp>
      <p:pic>
        <p:nvPicPr>
          <p:cNvPr id="5" name="Picture 4">
            <a:extLst>
              <a:ext uri="{FF2B5EF4-FFF2-40B4-BE49-F238E27FC236}">
                <a16:creationId xmlns:a16="http://schemas.microsoft.com/office/drawing/2014/main" id="{054D2FFF-F220-6415-C387-84AFFE98BA80}"/>
              </a:ext>
            </a:extLst>
          </p:cNvPr>
          <p:cNvPicPr>
            <a:picLocks noChangeAspect="1"/>
          </p:cNvPicPr>
          <p:nvPr/>
        </p:nvPicPr>
        <p:blipFill>
          <a:blip r:embed="rId3"/>
          <a:stretch>
            <a:fillRect/>
          </a:stretch>
        </p:blipFill>
        <p:spPr>
          <a:xfrm>
            <a:off x="10491146" y="6305204"/>
            <a:ext cx="1603387" cy="445047"/>
          </a:xfrm>
          <a:prstGeom prst="rect">
            <a:avLst/>
          </a:prstGeom>
        </p:spPr>
      </p:pic>
    </p:spTree>
    <p:extLst>
      <p:ext uri="{BB962C8B-B14F-4D97-AF65-F5344CB8AC3E}">
        <p14:creationId xmlns:p14="http://schemas.microsoft.com/office/powerpoint/2010/main" val="2709041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9E40E-A80F-55CC-6B2E-1B6A76568908}"/>
              </a:ext>
            </a:extLst>
          </p:cNvPr>
          <p:cNvSpPr>
            <a:spLocks noGrp="1"/>
          </p:cNvSpPr>
          <p:nvPr>
            <p:ph type="title"/>
          </p:nvPr>
        </p:nvSpPr>
        <p:spPr>
          <a:xfrm>
            <a:off x="457200" y="594359"/>
            <a:ext cx="3200400" cy="2286000"/>
          </a:xfrm>
        </p:spPr>
        <p:txBody>
          <a:bodyPr anchor="b">
            <a:normAutofit/>
          </a:bodyPr>
          <a:lstStyle/>
          <a:p>
            <a:r>
              <a:rPr lang="en-US" dirty="0"/>
              <a:t>Impaired Autophagy Due to Smoking in COPD</a:t>
            </a:r>
          </a:p>
        </p:txBody>
      </p:sp>
      <p:sp>
        <p:nvSpPr>
          <p:cNvPr id="3" name="Content Placeholder 2">
            <a:extLst>
              <a:ext uri="{FF2B5EF4-FFF2-40B4-BE49-F238E27FC236}">
                <a16:creationId xmlns:a16="http://schemas.microsoft.com/office/drawing/2014/main" id="{06D13D8D-5E54-06D8-F830-3C3B42AFD17E}"/>
              </a:ext>
            </a:extLst>
          </p:cNvPr>
          <p:cNvSpPr>
            <a:spLocks noGrp="1"/>
          </p:cNvSpPr>
          <p:nvPr>
            <p:ph idx="1"/>
          </p:nvPr>
        </p:nvSpPr>
        <p:spPr>
          <a:xfrm>
            <a:off x="4800600" y="731520"/>
            <a:ext cx="6492240" cy="5257800"/>
          </a:xfrm>
        </p:spPr>
        <p:txBody>
          <a:bodyPr>
            <a:normAutofit/>
          </a:bodyPr>
          <a:lstStyle/>
          <a:p>
            <a:endParaRPr lang="en-US" sz="1700" b="0" i="0" dirty="0">
              <a:effectLst/>
            </a:endParaRPr>
          </a:p>
          <a:p>
            <a:r>
              <a:rPr lang="en-US" sz="1700" b="0" i="0" dirty="0">
                <a:effectLst/>
              </a:rPr>
              <a:t>The dysregulation of autophagy in COPD</a:t>
            </a:r>
          </a:p>
          <a:p>
            <a:endParaRPr lang="en-US" sz="1700" u="none" strike="noStrike" dirty="0">
              <a:hlinkClick r:id="rId3"/>
            </a:endParaRPr>
          </a:p>
          <a:p>
            <a:br>
              <a:rPr lang="en-US" sz="1700" b="0" i="0" u="none" strike="noStrike" dirty="0">
                <a:effectLst/>
                <a:hlinkClick r:id="rId3"/>
              </a:rPr>
            </a:br>
            <a:r>
              <a:rPr lang="en-US" sz="1700" b="0" i="0" u="none" strike="noStrike" dirty="0">
                <a:effectLst/>
                <a:hlinkClick r:id="rId3"/>
              </a:rPr>
              <a:t>Dysregulated autophagy in COPD: A pathogenic process to ...</a:t>
            </a:r>
          </a:p>
          <a:p>
            <a:endParaRPr lang="en-US" sz="1700" dirty="0"/>
          </a:p>
          <a:p>
            <a:endParaRPr lang="en-US" sz="1700" dirty="0"/>
          </a:p>
          <a:p>
            <a:endParaRPr lang="en-US" sz="1700" dirty="0"/>
          </a:p>
          <a:p>
            <a:endParaRPr lang="en-US" sz="1700" b="0" i="0" dirty="0">
              <a:effectLst/>
            </a:endParaRPr>
          </a:p>
          <a:p>
            <a:r>
              <a:rPr lang="en-US" sz="1700" dirty="0"/>
              <a:t>Bose A, Beal MF. Mitochondrial dysfunction in Parkinson's disease. J </a:t>
            </a:r>
            <a:r>
              <a:rPr lang="en-US" sz="1700" dirty="0" err="1"/>
              <a:t>Neurochem</a:t>
            </a:r>
            <a:r>
              <a:rPr lang="en-US" sz="1700" dirty="0"/>
              <a:t>. 2016 </a:t>
            </a:r>
          </a:p>
          <a:p>
            <a:endParaRPr lang="en-US" sz="1700" dirty="0"/>
          </a:p>
        </p:txBody>
      </p:sp>
      <p:sp>
        <p:nvSpPr>
          <p:cNvPr id="9" name="Text Placeholder 3">
            <a:extLst>
              <a:ext uri="{FF2B5EF4-FFF2-40B4-BE49-F238E27FC236}">
                <a16:creationId xmlns:a16="http://schemas.microsoft.com/office/drawing/2014/main" id="{7C57EC35-C5AF-D6D4-F443-0CB8CC78E2BB}"/>
              </a:ext>
            </a:extLst>
          </p:cNvPr>
          <p:cNvSpPr>
            <a:spLocks noGrp="1"/>
          </p:cNvSpPr>
          <p:nvPr>
            <p:ph type="body" sz="half" idx="2"/>
          </p:nvPr>
        </p:nvSpPr>
        <p:spPr>
          <a:xfrm>
            <a:off x="457200" y="2926080"/>
            <a:ext cx="3200400" cy="3379124"/>
          </a:xfrm>
        </p:spPr>
        <p:txBody>
          <a:bodyPr/>
          <a:lstStyle/>
          <a:p>
            <a:pPr marL="0" lvl="0" indent="0" eaLnBrk="0" fontAlgn="base" hangingPunct="0">
              <a:spcBef>
                <a:spcPct val="0"/>
              </a:spcBef>
              <a:spcAft>
                <a:spcPts val="600"/>
              </a:spcAft>
              <a:buClrTx/>
              <a:buSzTx/>
              <a:buNone/>
            </a:pPr>
            <a:r>
              <a:rPr lang="en-US" altLang="en-US" dirty="0">
                <a:solidFill>
                  <a:srgbClr val="4D5156"/>
                </a:solidFill>
                <a:latin typeface="Roboto" panose="02000000000000000000" pitchFamily="2" charset="0"/>
              </a:rPr>
              <a:t>It has been proposed that the pathology of </a:t>
            </a:r>
            <a:r>
              <a:rPr lang="en-US" altLang="en-US" b="1" dirty="0">
                <a:solidFill>
                  <a:srgbClr val="5F6368"/>
                </a:solidFill>
                <a:latin typeface="Roboto" panose="02000000000000000000" pitchFamily="2" charset="0"/>
              </a:rPr>
              <a:t>COPD</a:t>
            </a:r>
            <a:r>
              <a:rPr lang="en-US" altLang="en-US" dirty="0">
                <a:solidFill>
                  <a:srgbClr val="4D5156"/>
                </a:solidFill>
                <a:latin typeface="Roboto" panose="02000000000000000000" pitchFamily="2" charset="0"/>
              </a:rPr>
              <a:t> is associated with accelerated lung </a:t>
            </a:r>
            <a:r>
              <a:rPr lang="en-US" altLang="en-US" b="1" dirty="0">
                <a:solidFill>
                  <a:srgbClr val="5F6368"/>
                </a:solidFill>
                <a:latin typeface="Roboto" panose="02000000000000000000" pitchFamily="2" charset="0"/>
              </a:rPr>
              <a:t>aging</a:t>
            </a:r>
            <a:r>
              <a:rPr lang="en-US" altLang="en-US" dirty="0">
                <a:solidFill>
                  <a:srgbClr val="4D5156"/>
                </a:solidFill>
                <a:latin typeface="Roboto" panose="02000000000000000000" pitchFamily="2" charset="0"/>
              </a:rPr>
              <a:t>. In adults, lungs undergo a progressive decline in its ...</a:t>
            </a:r>
            <a:endParaRPr lang="en-US" altLang="en-US" dirty="0">
              <a:solidFill>
                <a:srgbClr val="202124"/>
              </a:solidFill>
              <a:latin typeface="Roboto" panose="02000000000000000000" pitchFamily="2" charset="0"/>
            </a:endParaRPr>
          </a:p>
          <a:p>
            <a:pPr marL="0" lvl="0" indent="0" eaLnBrk="0" fontAlgn="base" hangingPunct="0">
              <a:spcBef>
                <a:spcPct val="0"/>
              </a:spcBef>
              <a:spcAft>
                <a:spcPts val="600"/>
              </a:spcAft>
              <a:buClrTx/>
              <a:buSzTx/>
              <a:buNone/>
            </a:pPr>
            <a:br>
              <a:rPr lang="en-US" altLang="en-US" sz="900" dirty="0">
                <a:solidFill>
                  <a:srgbClr val="202124"/>
                </a:solidFill>
                <a:latin typeface="Roboto" panose="02000000000000000000" pitchFamily="2" charset="0"/>
              </a:rPr>
            </a:br>
            <a:endParaRPr lang="en-US" altLang="en-US" dirty="0">
              <a:solidFill>
                <a:schemeClr val="tx1"/>
              </a:solidFill>
              <a:latin typeface="Arial" panose="020B0604020202020204" pitchFamily="34" charset="0"/>
            </a:endParaRPr>
          </a:p>
          <a:p>
            <a:endParaRPr lang="en-US" dirty="0"/>
          </a:p>
        </p:txBody>
      </p:sp>
      <p:sp>
        <p:nvSpPr>
          <p:cNvPr id="4" name="Slide Number Placeholder 3" hidden="1">
            <a:extLst>
              <a:ext uri="{FF2B5EF4-FFF2-40B4-BE49-F238E27FC236}">
                <a16:creationId xmlns:a16="http://schemas.microsoft.com/office/drawing/2014/main" id="{C77F4E7C-CABC-997A-27DB-3B974BE3A616}"/>
              </a:ext>
            </a:extLst>
          </p:cNvPr>
          <p:cNvSpPr>
            <a:spLocks noGrp="1"/>
          </p:cNvSpPr>
          <p:nvPr>
            <p:ph type="sldNum" sz="quarter" idx="12"/>
          </p:nvPr>
        </p:nvSpPr>
        <p:spPr/>
        <p:txBody>
          <a:bodyPr/>
          <a:lstStyle/>
          <a:p>
            <a:pPr>
              <a:spcAft>
                <a:spcPts val="600"/>
              </a:spcAft>
            </a:pPr>
            <a:fld id="{4204C2F5-9704-0B4C-AF9E-B11DCCC6BDBA}" type="slidenum">
              <a:rPr lang="es-ES" altLang="en-US" smtClean="0"/>
              <a:pPr>
                <a:spcAft>
                  <a:spcPts val="600"/>
                </a:spcAft>
              </a:pPr>
              <a:t>28</a:t>
            </a:fld>
            <a:endParaRPr lang="es-ES" altLang="en-US"/>
          </a:p>
        </p:txBody>
      </p:sp>
    </p:spTree>
    <p:extLst>
      <p:ext uri="{BB962C8B-B14F-4D97-AF65-F5344CB8AC3E}">
        <p14:creationId xmlns:p14="http://schemas.microsoft.com/office/powerpoint/2010/main" val="2225894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A340F62A-25D8-9E94-1559-914F3D080641}"/>
              </a:ext>
            </a:extLst>
          </p:cNvPr>
          <p:cNvSpPr>
            <a:spLocks noGrp="1"/>
          </p:cNvSpPr>
          <p:nvPr>
            <p:ph type="title"/>
          </p:nvPr>
        </p:nvSpPr>
        <p:spPr>
          <a:xfrm>
            <a:off x="457200" y="594359"/>
            <a:ext cx="3200400" cy="2286000"/>
          </a:xfrm>
        </p:spPr>
        <p:txBody>
          <a:bodyPr/>
          <a:lstStyle/>
          <a:p>
            <a:r>
              <a:rPr lang="en-US" dirty="0"/>
              <a:t>Lung Senescence</a:t>
            </a:r>
          </a:p>
        </p:txBody>
      </p:sp>
      <p:sp>
        <p:nvSpPr>
          <p:cNvPr id="2057" name="Content Placeholder 2">
            <a:extLst>
              <a:ext uri="{FF2B5EF4-FFF2-40B4-BE49-F238E27FC236}">
                <a16:creationId xmlns:a16="http://schemas.microsoft.com/office/drawing/2014/main" id="{54A73245-3EA7-2987-BFB9-F013A3D35ADD}"/>
              </a:ext>
            </a:extLst>
          </p:cNvPr>
          <p:cNvSpPr>
            <a:spLocks noGrp="1"/>
          </p:cNvSpPr>
          <p:nvPr>
            <p:ph idx="1"/>
          </p:nvPr>
        </p:nvSpPr>
        <p:spPr>
          <a:xfrm>
            <a:off x="4800600" y="731520"/>
            <a:ext cx="6492240" cy="5257800"/>
          </a:xfrm>
        </p:spPr>
        <p:txBody>
          <a:bodyPr/>
          <a:lstStyle/>
          <a:p>
            <a:pPr marL="0" lvl="0" indent="0" eaLnBrk="0" fontAlgn="base" hangingPunct="0">
              <a:spcBef>
                <a:spcPct val="0"/>
              </a:spcBef>
              <a:spcAft>
                <a:spcPts val="600"/>
              </a:spcAft>
              <a:buClrTx/>
              <a:buSzTx/>
              <a:buNone/>
            </a:pPr>
            <a:endParaRPr lang="en-US" altLang="en-US" sz="1800" dirty="0">
              <a:solidFill>
                <a:srgbClr val="1A0DAB"/>
              </a:solidFill>
              <a:latin typeface="Roboto" panose="02000000000000000000" pitchFamily="2" charset="0"/>
            </a:endParaRPr>
          </a:p>
          <a:p>
            <a:pPr marL="0" lvl="0" indent="0" eaLnBrk="0" fontAlgn="base" hangingPunct="0">
              <a:spcBef>
                <a:spcPct val="0"/>
              </a:spcBef>
              <a:spcAft>
                <a:spcPts val="600"/>
              </a:spcAft>
              <a:buClrTx/>
              <a:buSzTx/>
              <a:buNone/>
            </a:pPr>
            <a:endParaRPr lang="en-US" altLang="en-US" sz="1800" dirty="0">
              <a:solidFill>
                <a:srgbClr val="1A0DAB"/>
              </a:solidFill>
              <a:latin typeface="Roboto" panose="02000000000000000000" pitchFamily="2" charset="0"/>
            </a:endParaRPr>
          </a:p>
          <a:p>
            <a:pPr marL="0" lvl="0" indent="0" eaLnBrk="0" fontAlgn="base" hangingPunct="0">
              <a:spcBef>
                <a:spcPct val="0"/>
              </a:spcBef>
              <a:spcAft>
                <a:spcPts val="600"/>
              </a:spcAft>
              <a:buClrTx/>
              <a:buSzTx/>
              <a:buNone/>
            </a:pPr>
            <a:endParaRPr lang="en-US" altLang="en-US" sz="1800" dirty="0">
              <a:solidFill>
                <a:srgbClr val="1A0DAB"/>
              </a:solidFill>
              <a:latin typeface="Roboto" panose="02000000000000000000" pitchFamily="2" charset="0"/>
            </a:endParaRPr>
          </a:p>
          <a:p>
            <a:pPr marL="0" lvl="0" indent="0" eaLnBrk="0" fontAlgn="base" hangingPunct="0">
              <a:spcBef>
                <a:spcPct val="0"/>
              </a:spcBef>
              <a:spcAft>
                <a:spcPts val="600"/>
              </a:spcAft>
              <a:buClrTx/>
              <a:buSzTx/>
              <a:buNone/>
            </a:pPr>
            <a:endParaRPr lang="en-US" altLang="en-US" sz="1800" dirty="0">
              <a:solidFill>
                <a:srgbClr val="1A0DAB"/>
              </a:solidFill>
              <a:latin typeface="Roboto" panose="02000000000000000000" pitchFamily="2" charset="0"/>
            </a:endParaRPr>
          </a:p>
          <a:p>
            <a:pPr marL="0" lvl="0" indent="0" eaLnBrk="0" fontAlgn="base" hangingPunct="0">
              <a:spcBef>
                <a:spcPct val="0"/>
              </a:spcBef>
              <a:spcAft>
                <a:spcPts val="600"/>
              </a:spcAft>
              <a:buClrTx/>
              <a:buSzTx/>
              <a:buNone/>
            </a:pPr>
            <a:endParaRPr lang="en-US" altLang="en-US" sz="1800" dirty="0">
              <a:solidFill>
                <a:srgbClr val="1A0DAB"/>
              </a:solidFill>
              <a:latin typeface="Roboto" panose="02000000000000000000" pitchFamily="2" charset="0"/>
            </a:endParaRPr>
          </a:p>
          <a:p>
            <a:pPr marL="0" lvl="0" indent="0" eaLnBrk="0" fontAlgn="base" hangingPunct="0">
              <a:spcBef>
                <a:spcPct val="0"/>
              </a:spcBef>
              <a:spcAft>
                <a:spcPts val="600"/>
              </a:spcAft>
              <a:buClrTx/>
              <a:buSzTx/>
              <a:buNone/>
            </a:pPr>
            <a:endParaRPr lang="en-US" altLang="en-US" sz="1800" dirty="0">
              <a:solidFill>
                <a:srgbClr val="1A0DAB"/>
              </a:solidFill>
              <a:latin typeface="Roboto" panose="02000000000000000000" pitchFamily="2" charset="0"/>
            </a:endParaRPr>
          </a:p>
          <a:p>
            <a:pPr marL="0" lvl="0" indent="0" eaLnBrk="0" fontAlgn="base" hangingPunct="0">
              <a:spcBef>
                <a:spcPct val="0"/>
              </a:spcBef>
              <a:spcAft>
                <a:spcPts val="600"/>
              </a:spcAft>
              <a:buClrTx/>
              <a:buSzTx/>
              <a:buNone/>
            </a:pPr>
            <a:endParaRPr lang="en-US" altLang="en-US" sz="1800" dirty="0">
              <a:solidFill>
                <a:srgbClr val="1A0DAB"/>
              </a:solidFill>
              <a:latin typeface="Roboto" panose="02000000000000000000" pitchFamily="2" charset="0"/>
            </a:endParaRPr>
          </a:p>
          <a:p>
            <a:pPr marL="0" lvl="0" indent="0" eaLnBrk="0" fontAlgn="base" hangingPunct="0">
              <a:spcBef>
                <a:spcPct val="0"/>
              </a:spcBef>
              <a:spcAft>
                <a:spcPts val="600"/>
              </a:spcAft>
              <a:buClrTx/>
              <a:buSzTx/>
              <a:buNone/>
            </a:pPr>
            <a:r>
              <a:rPr lang="en-US" altLang="en-US" dirty="0">
                <a:solidFill>
                  <a:srgbClr val="4D5156"/>
                </a:solidFill>
                <a:latin typeface="Roboto" panose="02000000000000000000" pitchFamily="2" charset="0"/>
              </a:rPr>
              <a:t>It has been proposed that the pathology of </a:t>
            </a:r>
            <a:r>
              <a:rPr lang="en-US" altLang="en-US" b="1" dirty="0">
                <a:solidFill>
                  <a:srgbClr val="5F6368"/>
                </a:solidFill>
                <a:latin typeface="Roboto" panose="02000000000000000000" pitchFamily="2" charset="0"/>
              </a:rPr>
              <a:t>COPD</a:t>
            </a:r>
            <a:r>
              <a:rPr lang="en-US" altLang="en-US" dirty="0">
                <a:solidFill>
                  <a:srgbClr val="4D5156"/>
                </a:solidFill>
                <a:latin typeface="Roboto" panose="02000000000000000000" pitchFamily="2" charset="0"/>
              </a:rPr>
              <a:t> is associated with accelerated lung </a:t>
            </a:r>
            <a:r>
              <a:rPr lang="en-US" altLang="en-US" b="1" dirty="0">
                <a:solidFill>
                  <a:srgbClr val="5F6368"/>
                </a:solidFill>
                <a:latin typeface="Roboto" panose="02000000000000000000" pitchFamily="2" charset="0"/>
              </a:rPr>
              <a:t>aging</a:t>
            </a:r>
            <a:r>
              <a:rPr lang="en-US" altLang="en-US" dirty="0">
                <a:solidFill>
                  <a:srgbClr val="4D5156"/>
                </a:solidFill>
                <a:latin typeface="Roboto" panose="02000000000000000000" pitchFamily="2" charset="0"/>
              </a:rPr>
              <a:t>. In adults, lungs undergo a progressive decline in its ...</a:t>
            </a:r>
            <a:endParaRPr lang="en-US" altLang="en-US" dirty="0">
              <a:solidFill>
                <a:srgbClr val="202124"/>
              </a:solidFill>
              <a:latin typeface="Roboto" panose="02000000000000000000" pitchFamily="2" charset="0"/>
            </a:endParaRPr>
          </a:p>
          <a:p>
            <a:pPr marL="0" lvl="0" indent="0" eaLnBrk="0" fontAlgn="base" hangingPunct="0">
              <a:spcBef>
                <a:spcPct val="0"/>
              </a:spcBef>
              <a:spcAft>
                <a:spcPts val="600"/>
              </a:spcAft>
              <a:buClrTx/>
              <a:buSzTx/>
              <a:buNone/>
            </a:pPr>
            <a:br>
              <a:rPr lang="en-US" altLang="en-US" sz="1050" dirty="0">
                <a:solidFill>
                  <a:srgbClr val="202124"/>
                </a:solidFill>
                <a:latin typeface="Roboto" panose="02000000000000000000" pitchFamily="2" charset="0"/>
              </a:rPr>
            </a:br>
            <a:endParaRPr lang="en-US" altLang="en-US" dirty="0">
              <a:solidFill>
                <a:schemeClr val="tx1"/>
              </a:solidFill>
              <a:latin typeface="Arial" panose="020B0604020202020204" pitchFamily="34" charset="0"/>
            </a:endParaRPr>
          </a:p>
          <a:p>
            <a:endParaRPr lang="en-US" dirty="0"/>
          </a:p>
        </p:txBody>
      </p:sp>
      <p:sp>
        <p:nvSpPr>
          <p:cNvPr id="2059" name="Text Placeholder 3">
            <a:extLst>
              <a:ext uri="{FF2B5EF4-FFF2-40B4-BE49-F238E27FC236}">
                <a16:creationId xmlns:a16="http://schemas.microsoft.com/office/drawing/2014/main" id="{17EEA69E-855E-2211-98D5-38CB1E41FE66}"/>
              </a:ext>
            </a:extLst>
          </p:cNvPr>
          <p:cNvSpPr>
            <a:spLocks noGrp="1"/>
          </p:cNvSpPr>
          <p:nvPr>
            <p:ph type="body" sz="half" idx="2"/>
          </p:nvPr>
        </p:nvSpPr>
        <p:spPr>
          <a:xfrm>
            <a:off x="457200" y="2926080"/>
            <a:ext cx="3200400" cy="3379124"/>
          </a:xfrm>
        </p:spPr>
        <p:txBody>
          <a:bodyPr/>
          <a:lstStyle/>
          <a:p>
            <a:endParaRPr lang="en-US" dirty="0"/>
          </a:p>
        </p:txBody>
      </p:sp>
      <p:sp>
        <p:nvSpPr>
          <p:cNvPr id="5" name="Rectangle 1">
            <a:extLst>
              <a:ext uri="{FF2B5EF4-FFF2-40B4-BE49-F238E27FC236}">
                <a16:creationId xmlns:a16="http://schemas.microsoft.com/office/drawing/2014/main" id="{D792E32E-E2F3-04CD-7C64-E31494812CEE}"/>
              </a:ext>
            </a:extLst>
          </p:cNvPr>
          <p:cNvSpPr>
            <a:spLocks noChangeArrowheads="1"/>
          </p:cNvSpPr>
          <p:nvPr/>
        </p:nvSpPr>
        <p:spPr bwMode="auto">
          <a:xfrm>
            <a:off x="0" y="-178562"/>
            <a:ext cx="2673350" cy="35712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68241" rIns="0" bIns="11109"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0" name="Picture 2">
            <a:hlinkClick r:id="rId2"/>
            <a:extLst>
              <a:ext uri="{FF2B5EF4-FFF2-40B4-BE49-F238E27FC236}">
                <a16:creationId xmlns:a16="http://schemas.microsoft.com/office/drawing/2014/main" id="{326ED2BC-25AF-0F17-2B1F-784B18148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 y="-496888"/>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581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247D3-375B-E2F6-9911-5E3D2B9F065C}"/>
              </a:ext>
            </a:extLst>
          </p:cNvPr>
          <p:cNvSpPr>
            <a:spLocks noGrp="1"/>
          </p:cNvSpPr>
          <p:nvPr>
            <p:ph type="title"/>
          </p:nvPr>
        </p:nvSpPr>
        <p:spPr>
          <a:xfrm>
            <a:off x="457200" y="594359"/>
            <a:ext cx="3200400" cy="2286000"/>
          </a:xfrm>
        </p:spPr>
        <p:txBody>
          <a:bodyPr anchor="b">
            <a:normAutofit/>
          </a:bodyPr>
          <a:lstStyle/>
          <a:p>
            <a:r>
              <a:rPr lang="en-US" sz="4400" b="1" dirty="0"/>
              <a:t>COPD</a:t>
            </a:r>
            <a:br>
              <a:rPr lang="en-US" sz="4400" b="1" dirty="0"/>
            </a:br>
            <a:endParaRPr lang="en-US" sz="3300" dirty="0"/>
          </a:p>
        </p:txBody>
      </p:sp>
      <p:sp>
        <p:nvSpPr>
          <p:cNvPr id="19" name="Text Placeholder 3">
            <a:extLst>
              <a:ext uri="{FF2B5EF4-FFF2-40B4-BE49-F238E27FC236}">
                <a16:creationId xmlns:a16="http://schemas.microsoft.com/office/drawing/2014/main" id="{43641E74-1057-9C3E-E4BE-97BD3595C89C}"/>
              </a:ext>
            </a:extLst>
          </p:cNvPr>
          <p:cNvSpPr>
            <a:spLocks noGrp="1"/>
          </p:cNvSpPr>
          <p:nvPr>
            <p:ph type="body" sz="half" idx="2"/>
          </p:nvPr>
        </p:nvSpPr>
        <p:spPr>
          <a:xfrm>
            <a:off x="457200" y="2926080"/>
            <a:ext cx="3200400" cy="3379124"/>
          </a:xfrm>
        </p:spPr>
        <p:txBody>
          <a:bodyPr>
            <a:normAutofit/>
          </a:bodyPr>
          <a:lstStyle/>
          <a:p>
            <a:r>
              <a:rPr lang="en-US" dirty="0" err="1"/>
              <a:t>Senolytic</a:t>
            </a:r>
            <a:r>
              <a:rPr lang="en-US" dirty="0"/>
              <a:t>   compounds containing Fisetin and </a:t>
            </a:r>
            <a:r>
              <a:rPr lang="en-US" dirty="0" err="1"/>
              <a:t>Tudca</a:t>
            </a:r>
            <a:endParaRPr lang="en-US" dirty="0"/>
          </a:p>
          <a:p>
            <a:r>
              <a:rPr lang="en-US" dirty="0"/>
              <a:t>Turmeric Curcumin Products 2 caps 5 times a day</a:t>
            </a:r>
          </a:p>
        </p:txBody>
      </p:sp>
      <p:graphicFrame>
        <p:nvGraphicFramePr>
          <p:cNvPr id="5" name="Content Placeholder 2">
            <a:extLst>
              <a:ext uri="{FF2B5EF4-FFF2-40B4-BE49-F238E27FC236}">
                <a16:creationId xmlns:a16="http://schemas.microsoft.com/office/drawing/2014/main" id="{E535B4B1-3855-432A-CA3A-30DC02225045}"/>
              </a:ext>
            </a:extLst>
          </p:cNvPr>
          <p:cNvGraphicFramePr>
            <a:graphicFrameLocks noGrp="1"/>
          </p:cNvGraphicFramePr>
          <p:nvPr>
            <p:ph idx="1"/>
          </p:nvPr>
        </p:nvGraphicFramePr>
        <p:xfrm>
          <a:off x="4800600" y="731520"/>
          <a:ext cx="649224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1245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Title 1"/>
          <p:cNvSpPr txBox="1">
            <a:spLocks noGrp="1"/>
          </p:cNvSpPr>
          <p:nvPr>
            <p:ph type="title"/>
          </p:nvPr>
        </p:nvSpPr>
        <p:spPr>
          <a:xfrm>
            <a:off x="274320" y="1691638"/>
            <a:ext cx="3200401" cy="2286001"/>
          </a:xfrm>
          <a:prstGeom prst="rect">
            <a:avLst/>
          </a:prstGeom>
        </p:spPr>
        <p:txBody>
          <a:bodyPr/>
          <a:lstStyle/>
          <a:p>
            <a:pPr defTabSz="713231">
              <a:defRPr sz="3432" spc="-78"/>
            </a:pPr>
            <a:r>
              <a:t>Lupus Coagulation Disorder</a:t>
            </a:r>
            <a:br/>
            <a:r>
              <a:t>Anti –Phospo- Lipids</a:t>
            </a:r>
          </a:p>
        </p:txBody>
      </p:sp>
      <p:sp>
        <p:nvSpPr>
          <p:cNvPr id="245" name="Text Placeholder 3"/>
          <p:cNvSpPr txBox="1">
            <a:spLocks noGrp="1"/>
          </p:cNvSpPr>
          <p:nvPr>
            <p:ph type="body" sz="quarter" idx="1"/>
          </p:nvPr>
        </p:nvSpPr>
        <p:spPr>
          <a:xfrm>
            <a:off x="274320" y="4574078"/>
            <a:ext cx="3200401" cy="3379125"/>
          </a:xfrm>
          <a:prstGeom prst="rect">
            <a:avLst/>
          </a:prstGeom>
        </p:spPr>
        <p:txBody>
          <a:bodyPr lIns="45719" tIns="45719" rIns="45719" bIns="45719"/>
          <a:lstStyle>
            <a:lvl1pPr marL="0" indent="0">
              <a:buSzTx/>
              <a:buNone/>
              <a:defRPr>
                <a:solidFill>
                  <a:srgbClr val="FFFFFF"/>
                </a:solidFill>
              </a:defRPr>
            </a:lvl1pPr>
          </a:lstStyle>
          <a:p>
            <a:r>
              <a:t>TUDCA PX 2 caps BID for three months</a:t>
            </a:r>
          </a:p>
        </p:txBody>
      </p:sp>
      <p:grpSp>
        <p:nvGrpSpPr>
          <p:cNvPr id="265" name="Content Placeholder 2"/>
          <p:cNvGrpSpPr/>
          <p:nvPr/>
        </p:nvGrpSpPr>
        <p:grpSpPr>
          <a:xfrm>
            <a:off x="4800599" y="731520"/>
            <a:ext cx="6492240" cy="5257801"/>
            <a:chOff x="0" y="0"/>
            <a:chExt cx="6492238" cy="5257800"/>
          </a:xfrm>
        </p:grpSpPr>
        <p:grpSp>
          <p:nvGrpSpPr>
            <p:cNvPr id="248" name="Group"/>
            <p:cNvGrpSpPr/>
            <p:nvPr/>
          </p:nvGrpSpPr>
          <p:grpSpPr>
            <a:xfrm>
              <a:off x="0" y="0"/>
              <a:ext cx="4999024" cy="946404"/>
              <a:chOff x="0" y="0"/>
              <a:chExt cx="4999023" cy="946403"/>
            </a:xfrm>
          </p:grpSpPr>
          <p:sp>
            <p:nvSpPr>
              <p:cNvPr id="246" name="Rounded Rectangle"/>
              <p:cNvSpPr/>
              <p:nvPr/>
            </p:nvSpPr>
            <p:spPr>
              <a:xfrm>
                <a:off x="0" y="0"/>
                <a:ext cx="4999024" cy="946404"/>
              </a:xfrm>
              <a:prstGeom prst="roundRect">
                <a:avLst>
                  <a:gd name="adj" fmla="val 10000"/>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38100" dist="25400" dir="2700000" rotWithShape="0">
                  <a:srgbClr val="000000">
                    <a:alpha val="60000"/>
                  </a:srgbClr>
                </a:outerShdw>
              </a:effectLst>
            </p:spPr>
            <p:txBody>
              <a:bodyPr wrap="square" lIns="45719" tIns="45719" rIns="45719" bIns="45719" numCol="1" anchor="ctr">
                <a:noAutofit/>
              </a:bodyPr>
              <a:lstStyle/>
              <a:p>
                <a:pPr defTabSz="1111250">
                  <a:lnSpc>
                    <a:spcPct val="90000"/>
                  </a:lnSpc>
                  <a:spcBef>
                    <a:spcPts val="800"/>
                  </a:spcBef>
                  <a:defRPr sz="2000">
                    <a:solidFill>
                      <a:srgbClr val="FFFFFF"/>
                    </a:solidFill>
                  </a:defRPr>
                </a:pPr>
                <a:endParaRPr/>
              </a:p>
            </p:txBody>
          </p:sp>
          <p:sp>
            <p:nvSpPr>
              <p:cNvPr id="247" name="50 year old male"/>
              <p:cNvSpPr txBox="1"/>
              <p:nvPr/>
            </p:nvSpPr>
            <p:spPr>
              <a:xfrm>
                <a:off x="27718" y="216138"/>
                <a:ext cx="3867053" cy="5141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5250" tIns="95250" rIns="95250" bIns="95250" numCol="1" anchor="ctr">
                <a:spAutoFit/>
              </a:bodyPr>
              <a:lstStyle>
                <a:lvl1pPr defTabSz="1111250">
                  <a:lnSpc>
                    <a:spcPct val="90000"/>
                  </a:lnSpc>
                  <a:spcBef>
                    <a:spcPts val="1000"/>
                  </a:spcBef>
                  <a:defRPr sz="2500">
                    <a:solidFill>
                      <a:srgbClr val="FFFFFF"/>
                    </a:solidFill>
                  </a:defRPr>
                </a:lvl1pPr>
              </a:lstStyle>
              <a:p>
                <a:r>
                  <a:t>50 year old male</a:t>
                </a:r>
              </a:p>
            </p:txBody>
          </p:sp>
        </p:grpSp>
        <p:grpSp>
          <p:nvGrpSpPr>
            <p:cNvPr id="251" name="Group"/>
            <p:cNvGrpSpPr/>
            <p:nvPr/>
          </p:nvGrpSpPr>
          <p:grpSpPr>
            <a:xfrm>
              <a:off x="373302" y="1077849"/>
              <a:ext cx="4999025" cy="946404"/>
              <a:chOff x="0" y="0"/>
              <a:chExt cx="4999023" cy="946403"/>
            </a:xfrm>
          </p:grpSpPr>
          <p:sp>
            <p:nvSpPr>
              <p:cNvPr id="249" name="Rounded Rectangle"/>
              <p:cNvSpPr/>
              <p:nvPr/>
            </p:nvSpPr>
            <p:spPr>
              <a:xfrm>
                <a:off x="0" y="0"/>
                <a:ext cx="4999024" cy="946404"/>
              </a:xfrm>
              <a:prstGeom prst="roundRect">
                <a:avLst>
                  <a:gd name="adj" fmla="val 10000"/>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38100" dist="25400" dir="2700000" rotWithShape="0">
                  <a:srgbClr val="000000">
                    <a:alpha val="60000"/>
                  </a:srgbClr>
                </a:outerShdw>
              </a:effectLst>
            </p:spPr>
            <p:txBody>
              <a:bodyPr wrap="square" lIns="45719" tIns="45719" rIns="45719" bIns="45719" numCol="1" anchor="ctr">
                <a:noAutofit/>
              </a:bodyPr>
              <a:lstStyle/>
              <a:p>
                <a:pPr defTabSz="1111250">
                  <a:lnSpc>
                    <a:spcPct val="90000"/>
                  </a:lnSpc>
                  <a:spcBef>
                    <a:spcPts val="800"/>
                  </a:spcBef>
                  <a:defRPr sz="2000">
                    <a:solidFill>
                      <a:srgbClr val="FFFFFF"/>
                    </a:solidFill>
                  </a:defRPr>
                </a:pPr>
                <a:endParaRPr/>
              </a:p>
            </p:txBody>
          </p:sp>
          <p:sp>
            <p:nvSpPr>
              <p:cNvPr id="250" name="Phospholipid IgM 9 Cardiolipin Ab"/>
              <p:cNvSpPr txBox="1"/>
              <p:nvPr/>
            </p:nvSpPr>
            <p:spPr>
              <a:xfrm>
                <a:off x="27719" y="35469"/>
                <a:ext cx="3955120" cy="8754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5250" tIns="95250" rIns="95250" bIns="95250" numCol="1" anchor="ctr">
                <a:spAutoFit/>
              </a:bodyPr>
              <a:lstStyle>
                <a:lvl1pPr defTabSz="1111250">
                  <a:lnSpc>
                    <a:spcPct val="90000"/>
                  </a:lnSpc>
                  <a:spcBef>
                    <a:spcPts val="1000"/>
                  </a:spcBef>
                  <a:defRPr sz="2500">
                    <a:solidFill>
                      <a:srgbClr val="FFFFFF"/>
                    </a:solidFill>
                  </a:defRPr>
                </a:lvl1pPr>
              </a:lstStyle>
              <a:p>
                <a:r>
                  <a:t>Phospholipid IgM 9 Cardiolipin Ab</a:t>
                </a:r>
              </a:p>
            </p:txBody>
          </p:sp>
        </p:grpSp>
        <p:grpSp>
          <p:nvGrpSpPr>
            <p:cNvPr id="254" name="Group"/>
            <p:cNvGrpSpPr/>
            <p:nvPr/>
          </p:nvGrpSpPr>
          <p:grpSpPr>
            <a:xfrm>
              <a:off x="746606" y="2155698"/>
              <a:ext cx="4999025" cy="946405"/>
              <a:chOff x="0" y="0"/>
              <a:chExt cx="4999023" cy="946403"/>
            </a:xfrm>
          </p:grpSpPr>
          <p:sp>
            <p:nvSpPr>
              <p:cNvPr id="252" name="Rounded Rectangle"/>
              <p:cNvSpPr/>
              <p:nvPr/>
            </p:nvSpPr>
            <p:spPr>
              <a:xfrm>
                <a:off x="0" y="0"/>
                <a:ext cx="4999024" cy="946404"/>
              </a:xfrm>
              <a:prstGeom prst="roundRect">
                <a:avLst>
                  <a:gd name="adj" fmla="val 10000"/>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38100" dist="25400" dir="2700000" rotWithShape="0">
                  <a:srgbClr val="000000">
                    <a:alpha val="60000"/>
                  </a:srgbClr>
                </a:outerShdw>
              </a:effectLst>
            </p:spPr>
            <p:txBody>
              <a:bodyPr wrap="square" lIns="45719" tIns="45719" rIns="45719" bIns="45719" numCol="1" anchor="ctr">
                <a:noAutofit/>
              </a:bodyPr>
              <a:lstStyle/>
              <a:p>
                <a:pPr defTabSz="1111250">
                  <a:lnSpc>
                    <a:spcPct val="90000"/>
                  </a:lnSpc>
                  <a:spcBef>
                    <a:spcPts val="800"/>
                  </a:spcBef>
                  <a:defRPr sz="2000">
                    <a:solidFill>
                      <a:srgbClr val="FFFFFF"/>
                    </a:solidFill>
                  </a:defRPr>
                </a:pPr>
                <a:endParaRPr/>
              </a:p>
            </p:txBody>
          </p:sp>
          <p:sp>
            <p:nvSpPr>
              <p:cNvPr id="253" name="Before:    23.4 units ( negative under 15)"/>
              <p:cNvSpPr txBox="1"/>
              <p:nvPr/>
            </p:nvSpPr>
            <p:spPr>
              <a:xfrm>
                <a:off x="27718" y="35469"/>
                <a:ext cx="3955121" cy="8754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5250" tIns="95250" rIns="95250" bIns="95250" numCol="1" anchor="ctr">
                <a:spAutoFit/>
              </a:bodyPr>
              <a:lstStyle>
                <a:lvl1pPr defTabSz="1111250">
                  <a:lnSpc>
                    <a:spcPct val="90000"/>
                  </a:lnSpc>
                  <a:spcBef>
                    <a:spcPts val="1000"/>
                  </a:spcBef>
                  <a:defRPr sz="2500">
                    <a:solidFill>
                      <a:srgbClr val="FFFFFF"/>
                    </a:solidFill>
                  </a:defRPr>
                </a:lvl1pPr>
              </a:lstStyle>
              <a:p>
                <a:r>
                  <a:t>      	Before:    23.4 units ( negative under 15)</a:t>
                </a:r>
              </a:p>
            </p:txBody>
          </p:sp>
        </p:grpSp>
        <p:grpSp>
          <p:nvGrpSpPr>
            <p:cNvPr id="257" name="Group"/>
            <p:cNvGrpSpPr/>
            <p:nvPr/>
          </p:nvGrpSpPr>
          <p:grpSpPr>
            <a:xfrm>
              <a:off x="1119911" y="3233547"/>
              <a:ext cx="4999024" cy="946404"/>
              <a:chOff x="0" y="0"/>
              <a:chExt cx="4999023" cy="946403"/>
            </a:xfrm>
          </p:grpSpPr>
          <p:sp>
            <p:nvSpPr>
              <p:cNvPr id="255" name="Rounded Rectangle"/>
              <p:cNvSpPr/>
              <p:nvPr/>
            </p:nvSpPr>
            <p:spPr>
              <a:xfrm>
                <a:off x="0" y="0"/>
                <a:ext cx="4999024" cy="946404"/>
              </a:xfrm>
              <a:prstGeom prst="roundRect">
                <a:avLst>
                  <a:gd name="adj" fmla="val 10000"/>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38100" dist="25400" dir="2700000" rotWithShape="0">
                  <a:srgbClr val="000000">
                    <a:alpha val="60000"/>
                  </a:srgbClr>
                </a:outerShdw>
              </a:effectLst>
            </p:spPr>
            <p:txBody>
              <a:bodyPr wrap="square" lIns="45719" tIns="45719" rIns="45719" bIns="45719" numCol="1" anchor="ctr">
                <a:noAutofit/>
              </a:bodyPr>
              <a:lstStyle/>
              <a:p>
                <a:pPr defTabSz="1111250">
                  <a:lnSpc>
                    <a:spcPct val="90000"/>
                  </a:lnSpc>
                  <a:spcBef>
                    <a:spcPts val="800"/>
                  </a:spcBef>
                  <a:defRPr sz="2000">
                    <a:solidFill>
                      <a:srgbClr val="FFFFFF"/>
                    </a:solidFill>
                  </a:defRPr>
                </a:pPr>
                <a:endParaRPr/>
              </a:p>
            </p:txBody>
          </p:sp>
          <p:sp>
            <p:nvSpPr>
              <p:cNvPr id="256" name="After: 10 units"/>
              <p:cNvSpPr txBox="1"/>
              <p:nvPr/>
            </p:nvSpPr>
            <p:spPr>
              <a:xfrm>
                <a:off x="27719" y="216138"/>
                <a:ext cx="3955120" cy="5141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5250" tIns="95250" rIns="95250" bIns="95250" numCol="1" anchor="ctr">
                <a:spAutoFit/>
              </a:bodyPr>
              <a:lstStyle>
                <a:lvl1pPr defTabSz="1111250">
                  <a:lnSpc>
                    <a:spcPct val="90000"/>
                  </a:lnSpc>
                  <a:spcBef>
                    <a:spcPts val="1000"/>
                  </a:spcBef>
                  <a:defRPr sz="2500">
                    <a:solidFill>
                      <a:srgbClr val="FFFFFF"/>
                    </a:solidFill>
                  </a:defRPr>
                </a:lvl1pPr>
              </a:lstStyle>
              <a:p>
                <a:r>
                  <a:t>	After: 10 units </a:t>
                </a:r>
              </a:p>
            </p:txBody>
          </p:sp>
        </p:grpSp>
        <p:grpSp>
          <p:nvGrpSpPr>
            <p:cNvPr id="260" name="Group"/>
            <p:cNvGrpSpPr/>
            <p:nvPr/>
          </p:nvGrpSpPr>
          <p:grpSpPr>
            <a:xfrm>
              <a:off x="1493214" y="4311396"/>
              <a:ext cx="4999025" cy="946405"/>
              <a:chOff x="0" y="0"/>
              <a:chExt cx="4999023" cy="946403"/>
            </a:xfrm>
          </p:grpSpPr>
          <p:sp>
            <p:nvSpPr>
              <p:cNvPr id="258" name="Rounded Rectangle"/>
              <p:cNvSpPr/>
              <p:nvPr/>
            </p:nvSpPr>
            <p:spPr>
              <a:xfrm>
                <a:off x="0" y="0"/>
                <a:ext cx="4999024" cy="946404"/>
              </a:xfrm>
              <a:prstGeom prst="roundRect">
                <a:avLst>
                  <a:gd name="adj" fmla="val 10000"/>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38100" dist="25400" dir="2700000" rotWithShape="0">
                  <a:srgbClr val="000000">
                    <a:alpha val="60000"/>
                  </a:srgbClr>
                </a:outerShdw>
              </a:effectLst>
            </p:spPr>
            <p:txBody>
              <a:bodyPr wrap="square" lIns="45719" tIns="45719" rIns="45719" bIns="45719" numCol="1" anchor="ctr">
                <a:noAutofit/>
              </a:bodyPr>
              <a:lstStyle/>
              <a:p>
                <a:pPr defTabSz="1111250">
                  <a:lnSpc>
                    <a:spcPct val="90000"/>
                  </a:lnSpc>
                  <a:spcBef>
                    <a:spcPts val="800"/>
                  </a:spcBef>
                  <a:defRPr sz="2000">
                    <a:solidFill>
                      <a:srgbClr val="FFFFFF"/>
                    </a:solidFill>
                  </a:defRPr>
                </a:pPr>
                <a:endParaRPr/>
              </a:p>
            </p:txBody>
          </p:sp>
          <p:sp>
            <p:nvSpPr>
              <p:cNvPr id="259" name="Significant Less Cardiac Risk"/>
              <p:cNvSpPr txBox="1"/>
              <p:nvPr/>
            </p:nvSpPr>
            <p:spPr>
              <a:xfrm>
                <a:off x="27719" y="216138"/>
                <a:ext cx="3955120" cy="5141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5250" tIns="95250" rIns="95250" bIns="95250" numCol="1" anchor="ctr">
                <a:spAutoFit/>
              </a:bodyPr>
              <a:lstStyle>
                <a:lvl1pPr defTabSz="1111250">
                  <a:lnSpc>
                    <a:spcPct val="90000"/>
                  </a:lnSpc>
                  <a:spcBef>
                    <a:spcPts val="1000"/>
                  </a:spcBef>
                  <a:defRPr sz="2500">
                    <a:solidFill>
                      <a:srgbClr val="FFFFFF"/>
                    </a:solidFill>
                  </a:defRPr>
                </a:lvl1pPr>
              </a:lstStyle>
              <a:p>
                <a:r>
                  <a:t>Significant Less Cardiac Risk</a:t>
                </a:r>
              </a:p>
            </p:txBody>
          </p:sp>
        </p:grpSp>
        <p:sp>
          <p:nvSpPr>
            <p:cNvPr id="261" name="Shape"/>
            <p:cNvSpPr/>
            <p:nvPr/>
          </p:nvSpPr>
          <p:spPr>
            <a:xfrm>
              <a:off x="4383861" y="691399"/>
              <a:ext cx="615163" cy="615164"/>
            </a:xfrm>
            <a:custGeom>
              <a:avLst/>
              <a:gdLst/>
              <a:ahLst/>
              <a:cxnLst>
                <a:cxn ang="0">
                  <a:pos x="wd2" y="hd2"/>
                </a:cxn>
                <a:cxn ang="5400000">
                  <a:pos x="wd2" y="hd2"/>
                </a:cxn>
                <a:cxn ang="10800000">
                  <a:pos x="wd2" y="hd2"/>
                </a:cxn>
                <a:cxn ang="16200000">
                  <a:pos x="wd2" y="hd2"/>
                </a:cxn>
              </a:cxnLst>
              <a:rect l="0" t="0" r="r" b="b"/>
              <a:pathLst>
                <a:path w="21600" h="21600" extrusionOk="0">
                  <a:moveTo>
                    <a:pt x="0" y="11880"/>
                  </a:moveTo>
                  <a:lnTo>
                    <a:pt x="4860" y="11880"/>
                  </a:lnTo>
                  <a:lnTo>
                    <a:pt x="4860" y="0"/>
                  </a:lnTo>
                  <a:lnTo>
                    <a:pt x="16740" y="0"/>
                  </a:lnTo>
                  <a:lnTo>
                    <a:pt x="16740" y="11880"/>
                  </a:lnTo>
                  <a:lnTo>
                    <a:pt x="21600" y="11880"/>
                  </a:lnTo>
                  <a:lnTo>
                    <a:pt x="10800" y="21600"/>
                  </a:lnTo>
                  <a:close/>
                </a:path>
              </a:pathLst>
            </a:custGeom>
            <a:solidFill>
              <a:srgbClr val="CACED7">
                <a:alpha val="90000"/>
              </a:srgbClr>
            </a:solidFill>
            <a:ln w="12700" cap="flat">
              <a:solidFill>
                <a:srgbClr val="CACED7">
                  <a:alpha val="90000"/>
                </a:srgbClr>
              </a:solidFill>
              <a:prstDash val="solid"/>
              <a:round/>
            </a:ln>
            <a:effectLst/>
          </p:spPr>
          <p:txBody>
            <a:bodyPr wrap="square" lIns="45719" tIns="45719" rIns="45719" bIns="45719" numCol="1" anchor="ctr">
              <a:noAutofit/>
            </a:bodyPr>
            <a:lstStyle/>
            <a:p>
              <a:pPr algn="ctr" defTabSz="1244600">
                <a:lnSpc>
                  <a:spcPct val="90000"/>
                </a:lnSpc>
                <a:spcBef>
                  <a:spcPts val="800"/>
                </a:spcBef>
                <a:defRPr sz="2800">
                  <a:solidFill>
                    <a:srgbClr val="404040"/>
                  </a:solidFill>
                </a:defRPr>
              </a:pPr>
              <a:endParaRPr/>
            </a:p>
          </p:txBody>
        </p:sp>
        <p:sp>
          <p:nvSpPr>
            <p:cNvPr id="262" name="Shape"/>
            <p:cNvSpPr/>
            <p:nvPr/>
          </p:nvSpPr>
          <p:spPr>
            <a:xfrm>
              <a:off x="4757165" y="1769248"/>
              <a:ext cx="615163" cy="615163"/>
            </a:xfrm>
            <a:custGeom>
              <a:avLst/>
              <a:gdLst/>
              <a:ahLst/>
              <a:cxnLst>
                <a:cxn ang="0">
                  <a:pos x="wd2" y="hd2"/>
                </a:cxn>
                <a:cxn ang="5400000">
                  <a:pos x="wd2" y="hd2"/>
                </a:cxn>
                <a:cxn ang="10800000">
                  <a:pos x="wd2" y="hd2"/>
                </a:cxn>
                <a:cxn ang="16200000">
                  <a:pos x="wd2" y="hd2"/>
                </a:cxn>
              </a:cxnLst>
              <a:rect l="0" t="0" r="r" b="b"/>
              <a:pathLst>
                <a:path w="21600" h="21600" extrusionOk="0">
                  <a:moveTo>
                    <a:pt x="0" y="11880"/>
                  </a:moveTo>
                  <a:lnTo>
                    <a:pt x="4860" y="11880"/>
                  </a:lnTo>
                  <a:lnTo>
                    <a:pt x="4860" y="0"/>
                  </a:lnTo>
                  <a:lnTo>
                    <a:pt x="16740" y="0"/>
                  </a:lnTo>
                  <a:lnTo>
                    <a:pt x="16740" y="11880"/>
                  </a:lnTo>
                  <a:lnTo>
                    <a:pt x="21600" y="11880"/>
                  </a:lnTo>
                  <a:lnTo>
                    <a:pt x="10800" y="21600"/>
                  </a:lnTo>
                  <a:close/>
                </a:path>
              </a:pathLst>
            </a:custGeom>
            <a:solidFill>
              <a:srgbClr val="CACED7">
                <a:alpha val="90000"/>
              </a:srgbClr>
            </a:solidFill>
            <a:ln w="12700" cap="flat">
              <a:solidFill>
                <a:srgbClr val="CACED7">
                  <a:alpha val="90000"/>
                </a:srgbClr>
              </a:solidFill>
              <a:prstDash val="solid"/>
              <a:round/>
            </a:ln>
            <a:effectLst/>
          </p:spPr>
          <p:txBody>
            <a:bodyPr wrap="square" lIns="45719" tIns="45719" rIns="45719" bIns="45719" numCol="1" anchor="ctr">
              <a:noAutofit/>
            </a:bodyPr>
            <a:lstStyle/>
            <a:p>
              <a:pPr algn="ctr" defTabSz="1244600">
                <a:lnSpc>
                  <a:spcPct val="90000"/>
                </a:lnSpc>
                <a:spcBef>
                  <a:spcPts val="800"/>
                </a:spcBef>
                <a:defRPr sz="2800">
                  <a:solidFill>
                    <a:srgbClr val="404040"/>
                  </a:solidFill>
                </a:defRPr>
              </a:pPr>
              <a:endParaRPr/>
            </a:p>
          </p:txBody>
        </p:sp>
        <p:sp>
          <p:nvSpPr>
            <p:cNvPr id="263" name="Shape"/>
            <p:cNvSpPr/>
            <p:nvPr/>
          </p:nvSpPr>
          <p:spPr>
            <a:xfrm>
              <a:off x="5130469" y="2831325"/>
              <a:ext cx="615163" cy="615163"/>
            </a:xfrm>
            <a:custGeom>
              <a:avLst/>
              <a:gdLst/>
              <a:ahLst/>
              <a:cxnLst>
                <a:cxn ang="0">
                  <a:pos x="wd2" y="hd2"/>
                </a:cxn>
                <a:cxn ang="5400000">
                  <a:pos x="wd2" y="hd2"/>
                </a:cxn>
                <a:cxn ang="10800000">
                  <a:pos x="wd2" y="hd2"/>
                </a:cxn>
                <a:cxn ang="16200000">
                  <a:pos x="wd2" y="hd2"/>
                </a:cxn>
              </a:cxnLst>
              <a:rect l="0" t="0" r="r" b="b"/>
              <a:pathLst>
                <a:path w="21600" h="21600" extrusionOk="0">
                  <a:moveTo>
                    <a:pt x="0" y="11880"/>
                  </a:moveTo>
                  <a:lnTo>
                    <a:pt x="4860" y="11880"/>
                  </a:lnTo>
                  <a:lnTo>
                    <a:pt x="4860" y="0"/>
                  </a:lnTo>
                  <a:lnTo>
                    <a:pt x="16740" y="0"/>
                  </a:lnTo>
                  <a:lnTo>
                    <a:pt x="16740" y="11880"/>
                  </a:lnTo>
                  <a:lnTo>
                    <a:pt x="21600" y="11880"/>
                  </a:lnTo>
                  <a:lnTo>
                    <a:pt x="10800" y="21600"/>
                  </a:lnTo>
                  <a:close/>
                </a:path>
              </a:pathLst>
            </a:custGeom>
            <a:solidFill>
              <a:srgbClr val="CACED7">
                <a:alpha val="90000"/>
              </a:srgbClr>
            </a:solidFill>
            <a:ln w="12700" cap="flat">
              <a:solidFill>
                <a:srgbClr val="CACED7">
                  <a:alpha val="90000"/>
                </a:srgbClr>
              </a:solidFill>
              <a:prstDash val="solid"/>
              <a:round/>
            </a:ln>
            <a:effectLst/>
          </p:spPr>
          <p:txBody>
            <a:bodyPr wrap="square" lIns="45719" tIns="45719" rIns="45719" bIns="45719" numCol="1" anchor="ctr">
              <a:noAutofit/>
            </a:bodyPr>
            <a:lstStyle/>
            <a:p>
              <a:pPr algn="ctr" defTabSz="1244600">
                <a:lnSpc>
                  <a:spcPct val="90000"/>
                </a:lnSpc>
                <a:spcBef>
                  <a:spcPts val="800"/>
                </a:spcBef>
                <a:defRPr sz="2800">
                  <a:solidFill>
                    <a:srgbClr val="404040"/>
                  </a:solidFill>
                </a:defRPr>
              </a:pPr>
              <a:endParaRPr/>
            </a:p>
          </p:txBody>
        </p:sp>
        <p:sp>
          <p:nvSpPr>
            <p:cNvPr id="264" name="Shape"/>
            <p:cNvSpPr/>
            <p:nvPr/>
          </p:nvSpPr>
          <p:spPr>
            <a:xfrm>
              <a:off x="5503772" y="3919689"/>
              <a:ext cx="615163" cy="615163"/>
            </a:xfrm>
            <a:custGeom>
              <a:avLst/>
              <a:gdLst/>
              <a:ahLst/>
              <a:cxnLst>
                <a:cxn ang="0">
                  <a:pos x="wd2" y="hd2"/>
                </a:cxn>
                <a:cxn ang="5400000">
                  <a:pos x="wd2" y="hd2"/>
                </a:cxn>
                <a:cxn ang="10800000">
                  <a:pos x="wd2" y="hd2"/>
                </a:cxn>
                <a:cxn ang="16200000">
                  <a:pos x="wd2" y="hd2"/>
                </a:cxn>
              </a:cxnLst>
              <a:rect l="0" t="0" r="r" b="b"/>
              <a:pathLst>
                <a:path w="21600" h="21600" extrusionOk="0">
                  <a:moveTo>
                    <a:pt x="0" y="11880"/>
                  </a:moveTo>
                  <a:lnTo>
                    <a:pt x="4860" y="11880"/>
                  </a:lnTo>
                  <a:lnTo>
                    <a:pt x="4860" y="0"/>
                  </a:lnTo>
                  <a:lnTo>
                    <a:pt x="16740" y="0"/>
                  </a:lnTo>
                  <a:lnTo>
                    <a:pt x="16740" y="11880"/>
                  </a:lnTo>
                  <a:lnTo>
                    <a:pt x="21600" y="11880"/>
                  </a:lnTo>
                  <a:lnTo>
                    <a:pt x="10800" y="21600"/>
                  </a:lnTo>
                  <a:close/>
                </a:path>
              </a:pathLst>
            </a:custGeom>
            <a:solidFill>
              <a:srgbClr val="CACED7">
                <a:alpha val="90000"/>
              </a:srgbClr>
            </a:solidFill>
            <a:ln w="12700" cap="flat">
              <a:solidFill>
                <a:srgbClr val="CACED7">
                  <a:alpha val="90000"/>
                </a:srgbClr>
              </a:solidFill>
              <a:prstDash val="solid"/>
              <a:round/>
            </a:ln>
            <a:effectLst/>
          </p:spPr>
          <p:txBody>
            <a:bodyPr wrap="square" lIns="45719" tIns="45719" rIns="45719" bIns="45719" numCol="1" anchor="ctr">
              <a:noAutofit/>
            </a:bodyPr>
            <a:lstStyle/>
            <a:p>
              <a:pPr algn="ctr" defTabSz="1244600">
                <a:lnSpc>
                  <a:spcPct val="90000"/>
                </a:lnSpc>
                <a:spcBef>
                  <a:spcPts val="800"/>
                </a:spcBef>
                <a:defRPr sz="2800">
                  <a:solidFill>
                    <a:srgbClr val="404040"/>
                  </a:solidFill>
                </a:defRPr>
              </a:pPr>
              <a:endParaRPr/>
            </a:p>
          </p:txBody>
        </p:sp>
      </p:grpSp>
    </p:spTree>
    <p:extLst>
      <p:ext uri="{BB962C8B-B14F-4D97-AF65-F5344CB8AC3E}">
        <p14:creationId xmlns:p14="http://schemas.microsoft.com/office/powerpoint/2010/main" val="17644882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Title 1"/>
          <p:cNvSpPr txBox="1">
            <a:spLocks noGrp="1"/>
          </p:cNvSpPr>
          <p:nvPr>
            <p:ph type="title"/>
          </p:nvPr>
        </p:nvSpPr>
        <p:spPr>
          <a:prstGeom prst="rect">
            <a:avLst/>
          </a:prstGeom>
        </p:spPr>
        <p:txBody>
          <a:bodyPr/>
          <a:lstStyle/>
          <a:p>
            <a:pPr>
              <a:defRPr sz="5400" spc="-100"/>
            </a:pPr>
            <a:r>
              <a:t>Biliary dyskinesia</a:t>
            </a:r>
            <a:br/>
            <a:endParaRPr/>
          </a:p>
        </p:txBody>
      </p:sp>
      <p:sp>
        <p:nvSpPr>
          <p:cNvPr id="289" name="Text Placeholder 3"/>
          <p:cNvSpPr txBox="1">
            <a:spLocks noGrp="1"/>
          </p:cNvSpPr>
          <p:nvPr>
            <p:ph type="body" sz="quarter" idx="1"/>
          </p:nvPr>
        </p:nvSpPr>
        <p:spPr>
          <a:xfrm>
            <a:off x="457200" y="3360420"/>
            <a:ext cx="3200400" cy="3379125"/>
          </a:xfrm>
          <a:prstGeom prst="rect">
            <a:avLst/>
          </a:prstGeom>
        </p:spPr>
        <p:txBody>
          <a:bodyPr lIns="45719" tIns="45719" rIns="45719" bIns="45719"/>
          <a:lstStyle>
            <a:lvl1pPr marL="0" indent="0">
              <a:buSzTx/>
              <a:buNone/>
              <a:defRPr sz="2800">
                <a:solidFill>
                  <a:srgbClr val="FFFFFF"/>
                </a:solidFill>
              </a:defRPr>
            </a:lvl1pPr>
          </a:lstStyle>
          <a:p>
            <a:r>
              <a:t>TUDCA PX 2 caps BID for two weeks</a:t>
            </a:r>
          </a:p>
        </p:txBody>
      </p:sp>
      <p:grpSp>
        <p:nvGrpSpPr>
          <p:cNvPr id="305" name="Content Placeholder 2"/>
          <p:cNvGrpSpPr/>
          <p:nvPr/>
        </p:nvGrpSpPr>
        <p:grpSpPr>
          <a:xfrm>
            <a:off x="4800599" y="731520"/>
            <a:ext cx="6492240" cy="5257801"/>
            <a:chOff x="0" y="0"/>
            <a:chExt cx="6492238" cy="5257800"/>
          </a:xfrm>
        </p:grpSpPr>
        <p:grpSp>
          <p:nvGrpSpPr>
            <p:cNvPr id="292" name="Group"/>
            <p:cNvGrpSpPr/>
            <p:nvPr/>
          </p:nvGrpSpPr>
          <p:grpSpPr>
            <a:xfrm>
              <a:off x="0" y="0"/>
              <a:ext cx="5193792" cy="1156717"/>
              <a:chOff x="0" y="0"/>
              <a:chExt cx="5193791" cy="1156716"/>
            </a:xfrm>
          </p:grpSpPr>
          <p:sp>
            <p:nvSpPr>
              <p:cNvPr id="290" name="Rounded Rectangle"/>
              <p:cNvSpPr/>
              <p:nvPr/>
            </p:nvSpPr>
            <p:spPr>
              <a:xfrm>
                <a:off x="0" y="0"/>
                <a:ext cx="5193792" cy="1156717"/>
              </a:xfrm>
              <a:prstGeom prst="roundRect">
                <a:avLst>
                  <a:gd name="adj" fmla="val 10000"/>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38100" dist="25400" dir="2700000" rotWithShape="0">
                  <a:srgbClr val="000000">
                    <a:alpha val="60000"/>
                  </a:srgbClr>
                </a:outerShdw>
              </a:effectLst>
            </p:spPr>
            <p:txBody>
              <a:bodyPr wrap="square" lIns="45719" tIns="45719" rIns="45719" bIns="45719" numCol="1" anchor="ctr">
                <a:noAutofit/>
              </a:bodyPr>
              <a:lstStyle/>
              <a:p>
                <a:pPr defTabSz="933450">
                  <a:lnSpc>
                    <a:spcPct val="90000"/>
                  </a:lnSpc>
                  <a:spcBef>
                    <a:spcPts val="800"/>
                  </a:spcBef>
                  <a:defRPr sz="2000">
                    <a:solidFill>
                      <a:srgbClr val="FFFFFF"/>
                    </a:solidFill>
                  </a:defRPr>
                </a:pPr>
                <a:endParaRPr/>
              </a:p>
            </p:txBody>
          </p:sp>
          <p:sp>
            <p:nvSpPr>
              <p:cNvPr id="291" name="31 year old female"/>
              <p:cNvSpPr txBox="1"/>
              <p:nvPr/>
            </p:nvSpPr>
            <p:spPr>
              <a:xfrm>
                <a:off x="33879" y="362678"/>
                <a:ext cx="3847863" cy="431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0010" tIns="80010" rIns="80010" bIns="80010" numCol="1" anchor="ctr">
                <a:spAutoFit/>
              </a:bodyPr>
              <a:lstStyle>
                <a:lvl1pPr defTabSz="933450">
                  <a:lnSpc>
                    <a:spcPct val="90000"/>
                  </a:lnSpc>
                  <a:spcBef>
                    <a:spcPts val="800"/>
                  </a:spcBef>
                  <a:defRPr sz="2100">
                    <a:solidFill>
                      <a:srgbClr val="FFFFFF"/>
                    </a:solidFill>
                  </a:defRPr>
                </a:lvl1pPr>
              </a:lstStyle>
              <a:p>
                <a:r>
                  <a:t>31 year old female</a:t>
                </a:r>
              </a:p>
            </p:txBody>
          </p:sp>
        </p:grpSp>
        <p:grpSp>
          <p:nvGrpSpPr>
            <p:cNvPr id="295" name="Group"/>
            <p:cNvGrpSpPr/>
            <p:nvPr/>
          </p:nvGrpSpPr>
          <p:grpSpPr>
            <a:xfrm>
              <a:off x="434979" y="1367027"/>
              <a:ext cx="5193793" cy="1156718"/>
              <a:chOff x="0" y="0"/>
              <a:chExt cx="5193791" cy="1156716"/>
            </a:xfrm>
          </p:grpSpPr>
          <p:sp>
            <p:nvSpPr>
              <p:cNvPr id="293" name="Rounded Rectangle"/>
              <p:cNvSpPr/>
              <p:nvPr/>
            </p:nvSpPr>
            <p:spPr>
              <a:xfrm>
                <a:off x="0" y="0"/>
                <a:ext cx="5193792" cy="1156717"/>
              </a:xfrm>
              <a:prstGeom prst="roundRect">
                <a:avLst>
                  <a:gd name="adj" fmla="val 10000"/>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38100" dist="25400" dir="2700000" rotWithShape="0">
                  <a:srgbClr val="000000">
                    <a:alpha val="60000"/>
                  </a:srgbClr>
                </a:outerShdw>
              </a:effectLst>
            </p:spPr>
            <p:txBody>
              <a:bodyPr wrap="square" lIns="45719" tIns="45719" rIns="45719" bIns="45719" numCol="1" anchor="ctr">
                <a:noAutofit/>
              </a:bodyPr>
              <a:lstStyle/>
              <a:p>
                <a:pPr defTabSz="933450">
                  <a:lnSpc>
                    <a:spcPct val="90000"/>
                  </a:lnSpc>
                  <a:spcBef>
                    <a:spcPts val="800"/>
                  </a:spcBef>
                  <a:defRPr sz="2000">
                    <a:solidFill>
                      <a:srgbClr val="FFFFFF"/>
                    </a:solidFill>
                  </a:defRPr>
                </a:pPr>
                <a:endParaRPr/>
              </a:p>
            </p:txBody>
          </p:sp>
          <p:sp>
            <p:nvSpPr>
              <p:cNvPr id="294" name="Fatigue and Cognitive Decline"/>
              <p:cNvSpPr txBox="1"/>
              <p:nvPr/>
            </p:nvSpPr>
            <p:spPr>
              <a:xfrm>
                <a:off x="33878" y="362678"/>
                <a:ext cx="3939189" cy="431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0010" tIns="80010" rIns="80010" bIns="80010" numCol="1" anchor="ctr">
                <a:spAutoFit/>
              </a:bodyPr>
              <a:lstStyle>
                <a:lvl1pPr defTabSz="933450">
                  <a:lnSpc>
                    <a:spcPct val="90000"/>
                  </a:lnSpc>
                  <a:spcBef>
                    <a:spcPts val="800"/>
                  </a:spcBef>
                  <a:defRPr sz="2100">
                    <a:solidFill>
                      <a:srgbClr val="FFFFFF"/>
                    </a:solidFill>
                  </a:defRPr>
                </a:lvl1pPr>
              </a:lstStyle>
              <a:p>
                <a:r>
                  <a:t>Fatigue and Cognitive Decline</a:t>
                </a:r>
              </a:p>
            </p:txBody>
          </p:sp>
        </p:grpSp>
        <p:grpSp>
          <p:nvGrpSpPr>
            <p:cNvPr id="298" name="Group"/>
            <p:cNvGrpSpPr/>
            <p:nvPr/>
          </p:nvGrpSpPr>
          <p:grpSpPr>
            <a:xfrm>
              <a:off x="863466" y="2734055"/>
              <a:ext cx="5193793" cy="1156718"/>
              <a:chOff x="0" y="0"/>
              <a:chExt cx="5193791" cy="1156716"/>
            </a:xfrm>
          </p:grpSpPr>
          <p:sp>
            <p:nvSpPr>
              <p:cNvPr id="296" name="Rounded Rectangle"/>
              <p:cNvSpPr/>
              <p:nvPr/>
            </p:nvSpPr>
            <p:spPr>
              <a:xfrm>
                <a:off x="0" y="0"/>
                <a:ext cx="5193792" cy="1156717"/>
              </a:xfrm>
              <a:prstGeom prst="roundRect">
                <a:avLst>
                  <a:gd name="adj" fmla="val 10000"/>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38100" dist="25400" dir="2700000" rotWithShape="0">
                  <a:srgbClr val="000000">
                    <a:alpha val="60000"/>
                  </a:srgbClr>
                </a:outerShdw>
              </a:effectLst>
            </p:spPr>
            <p:txBody>
              <a:bodyPr wrap="square" lIns="45719" tIns="45719" rIns="45719" bIns="45719" numCol="1" anchor="ctr">
                <a:noAutofit/>
              </a:bodyPr>
              <a:lstStyle/>
              <a:p>
                <a:pPr defTabSz="933450">
                  <a:lnSpc>
                    <a:spcPct val="90000"/>
                  </a:lnSpc>
                  <a:spcBef>
                    <a:spcPts val="800"/>
                  </a:spcBef>
                  <a:defRPr sz="2000">
                    <a:solidFill>
                      <a:srgbClr val="FFFFFF"/>
                    </a:solidFill>
                  </a:defRPr>
                </a:pPr>
                <a:endParaRPr/>
              </a:p>
            </p:txBody>
          </p:sp>
          <p:sp>
            <p:nvSpPr>
              <p:cNvPr id="297" name="Daily Cognitive Testing Done at home"/>
              <p:cNvSpPr txBox="1"/>
              <p:nvPr/>
            </p:nvSpPr>
            <p:spPr>
              <a:xfrm>
                <a:off x="33879" y="211145"/>
                <a:ext cx="3945681" cy="73442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0010" tIns="80010" rIns="80010" bIns="80010" numCol="1" anchor="ctr">
                <a:spAutoFit/>
              </a:bodyPr>
              <a:lstStyle>
                <a:lvl1pPr defTabSz="933450">
                  <a:lnSpc>
                    <a:spcPct val="90000"/>
                  </a:lnSpc>
                  <a:spcBef>
                    <a:spcPts val="800"/>
                  </a:spcBef>
                  <a:defRPr sz="2100">
                    <a:solidFill>
                      <a:srgbClr val="FFFFFF"/>
                    </a:solidFill>
                  </a:defRPr>
                </a:lvl1pPr>
              </a:lstStyle>
              <a:p>
                <a:r>
                  <a:t>     Daily Cognitive Testing Done at home</a:t>
                </a:r>
              </a:p>
            </p:txBody>
          </p:sp>
        </p:grpSp>
        <p:grpSp>
          <p:nvGrpSpPr>
            <p:cNvPr id="301" name="Group"/>
            <p:cNvGrpSpPr/>
            <p:nvPr/>
          </p:nvGrpSpPr>
          <p:grpSpPr>
            <a:xfrm>
              <a:off x="1298447" y="4101084"/>
              <a:ext cx="5193792" cy="1156717"/>
              <a:chOff x="0" y="0"/>
              <a:chExt cx="5193791" cy="1156716"/>
            </a:xfrm>
          </p:grpSpPr>
          <p:sp>
            <p:nvSpPr>
              <p:cNvPr id="299" name="Rounded Rectangle"/>
              <p:cNvSpPr/>
              <p:nvPr/>
            </p:nvSpPr>
            <p:spPr>
              <a:xfrm>
                <a:off x="0" y="0"/>
                <a:ext cx="5193792" cy="1156717"/>
              </a:xfrm>
              <a:prstGeom prst="roundRect">
                <a:avLst>
                  <a:gd name="adj" fmla="val 10000"/>
                </a:avLst>
              </a:prstGeom>
              <a:gradFill flip="none" rotWithShape="1">
                <a:gsLst>
                  <a:gs pos="0">
                    <a:srgbClr val="004383"/>
                  </a:gs>
                  <a:gs pos="34000">
                    <a:srgbClr val="004484"/>
                  </a:gs>
                  <a:gs pos="70000">
                    <a:srgbClr val="004586"/>
                  </a:gs>
                  <a:gs pos="100000">
                    <a:srgbClr val="084885"/>
                  </a:gs>
                </a:gsLst>
                <a:path path="circle">
                  <a:fillToRect l="37721" t="-19636" r="62278" b="119636"/>
                </a:path>
              </a:gradFill>
              <a:ln w="12700" cap="flat">
                <a:noFill/>
                <a:miter lim="400000"/>
              </a:ln>
              <a:effectLst>
                <a:outerShdw blurRad="38100" dist="25400" dir="2700000" rotWithShape="0">
                  <a:srgbClr val="000000">
                    <a:alpha val="60000"/>
                  </a:srgbClr>
                </a:outerShdw>
              </a:effectLst>
            </p:spPr>
            <p:txBody>
              <a:bodyPr wrap="square" lIns="45719" tIns="45719" rIns="45719" bIns="45719" numCol="1" anchor="ctr">
                <a:noAutofit/>
              </a:bodyPr>
              <a:lstStyle/>
              <a:p>
                <a:pPr defTabSz="933450">
                  <a:lnSpc>
                    <a:spcPct val="90000"/>
                  </a:lnSpc>
                  <a:spcBef>
                    <a:spcPts val="800"/>
                  </a:spcBef>
                  <a:defRPr sz="2000">
                    <a:solidFill>
                      <a:srgbClr val="FFFFFF"/>
                    </a:solidFill>
                  </a:defRPr>
                </a:pPr>
                <a:endParaRPr/>
              </a:p>
            </p:txBody>
          </p:sp>
          <p:sp>
            <p:nvSpPr>
              <p:cNvPr id="300" name="Significant Improvement In Energy and Vitality and improvement in Ci=ognitive Index Score from GP"/>
              <p:cNvSpPr txBox="1"/>
              <p:nvPr/>
            </p:nvSpPr>
            <p:spPr>
              <a:xfrm>
                <a:off x="33879" y="59612"/>
                <a:ext cx="3939188" cy="103749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0010" tIns="80010" rIns="80010" bIns="80010" numCol="1" anchor="ctr">
                <a:spAutoFit/>
              </a:bodyPr>
              <a:lstStyle>
                <a:lvl1pPr defTabSz="933450">
                  <a:lnSpc>
                    <a:spcPct val="90000"/>
                  </a:lnSpc>
                  <a:spcBef>
                    <a:spcPts val="800"/>
                  </a:spcBef>
                  <a:defRPr sz="2100">
                    <a:solidFill>
                      <a:srgbClr val="FFFFFF"/>
                    </a:solidFill>
                  </a:defRPr>
                </a:lvl1pPr>
              </a:lstStyle>
              <a:p>
                <a:r>
                  <a:t>Significant Improvement In Energy and Vitality and improvement in Ci=ognitive Index Score from GP</a:t>
                </a:r>
              </a:p>
            </p:txBody>
          </p:sp>
        </p:grpSp>
        <p:sp>
          <p:nvSpPr>
            <p:cNvPr id="302" name="Shape"/>
            <p:cNvSpPr/>
            <p:nvPr/>
          </p:nvSpPr>
          <p:spPr>
            <a:xfrm>
              <a:off x="4441926" y="885939"/>
              <a:ext cx="751866" cy="751866"/>
            </a:xfrm>
            <a:custGeom>
              <a:avLst/>
              <a:gdLst/>
              <a:ahLst/>
              <a:cxnLst>
                <a:cxn ang="0">
                  <a:pos x="wd2" y="hd2"/>
                </a:cxn>
                <a:cxn ang="5400000">
                  <a:pos x="wd2" y="hd2"/>
                </a:cxn>
                <a:cxn ang="10800000">
                  <a:pos x="wd2" y="hd2"/>
                </a:cxn>
                <a:cxn ang="16200000">
                  <a:pos x="wd2" y="hd2"/>
                </a:cxn>
              </a:cxnLst>
              <a:rect l="0" t="0" r="r" b="b"/>
              <a:pathLst>
                <a:path w="21600" h="21600" extrusionOk="0">
                  <a:moveTo>
                    <a:pt x="0" y="11880"/>
                  </a:moveTo>
                  <a:lnTo>
                    <a:pt x="4860" y="11880"/>
                  </a:lnTo>
                  <a:lnTo>
                    <a:pt x="4860" y="0"/>
                  </a:lnTo>
                  <a:lnTo>
                    <a:pt x="16740" y="0"/>
                  </a:lnTo>
                  <a:lnTo>
                    <a:pt x="16740" y="11880"/>
                  </a:lnTo>
                  <a:lnTo>
                    <a:pt x="21600" y="11880"/>
                  </a:lnTo>
                  <a:lnTo>
                    <a:pt x="10800" y="21600"/>
                  </a:lnTo>
                  <a:close/>
                </a:path>
              </a:pathLst>
            </a:custGeom>
            <a:solidFill>
              <a:srgbClr val="CACED7">
                <a:alpha val="90000"/>
              </a:srgbClr>
            </a:solidFill>
            <a:ln w="12700" cap="flat">
              <a:solidFill>
                <a:srgbClr val="CACED7">
                  <a:alpha val="90000"/>
                </a:srgbClr>
              </a:solidFill>
              <a:prstDash val="solid"/>
              <a:round/>
            </a:ln>
            <a:effectLst/>
          </p:spPr>
          <p:txBody>
            <a:bodyPr wrap="square" lIns="45719" tIns="45719" rIns="45719" bIns="45719" numCol="1" anchor="ctr">
              <a:noAutofit/>
            </a:bodyPr>
            <a:lstStyle/>
            <a:p>
              <a:pPr algn="ctr" defTabSz="1511300">
                <a:lnSpc>
                  <a:spcPct val="90000"/>
                </a:lnSpc>
                <a:spcBef>
                  <a:spcPts val="800"/>
                </a:spcBef>
                <a:defRPr sz="3400">
                  <a:solidFill>
                    <a:srgbClr val="404040"/>
                  </a:solidFill>
                </a:defRPr>
              </a:pPr>
              <a:endParaRPr/>
            </a:p>
          </p:txBody>
        </p:sp>
        <p:sp>
          <p:nvSpPr>
            <p:cNvPr id="303" name="Shape"/>
            <p:cNvSpPr/>
            <p:nvPr/>
          </p:nvSpPr>
          <p:spPr>
            <a:xfrm>
              <a:off x="4876905" y="2252966"/>
              <a:ext cx="751866" cy="751866"/>
            </a:xfrm>
            <a:custGeom>
              <a:avLst/>
              <a:gdLst/>
              <a:ahLst/>
              <a:cxnLst>
                <a:cxn ang="0">
                  <a:pos x="wd2" y="hd2"/>
                </a:cxn>
                <a:cxn ang="5400000">
                  <a:pos x="wd2" y="hd2"/>
                </a:cxn>
                <a:cxn ang="10800000">
                  <a:pos x="wd2" y="hd2"/>
                </a:cxn>
                <a:cxn ang="16200000">
                  <a:pos x="wd2" y="hd2"/>
                </a:cxn>
              </a:cxnLst>
              <a:rect l="0" t="0" r="r" b="b"/>
              <a:pathLst>
                <a:path w="21600" h="21600" extrusionOk="0">
                  <a:moveTo>
                    <a:pt x="0" y="11880"/>
                  </a:moveTo>
                  <a:lnTo>
                    <a:pt x="4860" y="11880"/>
                  </a:lnTo>
                  <a:lnTo>
                    <a:pt x="4860" y="0"/>
                  </a:lnTo>
                  <a:lnTo>
                    <a:pt x="16740" y="0"/>
                  </a:lnTo>
                  <a:lnTo>
                    <a:pt x="16740" y="11880"/>
                  </a:lnTo>
                  <a:lnTo>
                    <a:pt x="21600" y="11880"/>
                  </a:lnTo>
                  <a:lnTo>
                    <a:pt x="10800" y="21600"/>
                  </a:lnTo>
                  <a:close/>
                </a:path>
              </a:pathLst>
            </a:custGeom>
            <a:solidFill>
              <a:srgbClr val="CACED7">
                <a:alpha val="90000"/>
              </a:srgbClr>
            </a:solidFill>
            <a:ln w="12700" cap="flat">
              <a:solidFill>
                <a:srgbClr val="CACED7">
                  <a:alpha val="90000"/>
                </a:srgbClr>
              </a:solidFill>
              <a:prstDash val="solid"/>
              <a:round/>
            </a:ln>
            <a:effectLst/>
          </p:spPr>
          <p:txBody>
            <a:bodyPr wrap="square" lIns="45719" tIns="45719" rIns="45719" bIns="45719" numCol="1" anchor="ctr">
              <a:noAutofit/>
            </a:bodyPr>
            <a:lstStyle/>
            <a:p>
              <a:pPr algn="ctr" defTabSz="1511300">
                <a:lnSpc>
                  <a:spcPct val="90000"/>
                </a:lnSpc>
                <a:spcBef>
                  <a:spcPts val="800"/>
                </a:spcBef>
                <a:defRPr sz="3400">
                  <a:solidFill>
                    <a:srgbClr val="404040"/>
                  </a:solidFill>
                </a:defRPr>
              </a:pPr>
              <a:endParaRPr/>
            </a:p>
          </p:txBody>
        </p:sp>
        <p:sp>
          <p:nvSpPr>
            <p:cNvPr id="304" name="Shape"/>
            <p:cNvSpPr/>
            <p:nvPr/>
          </p:nvSpPr>
          <p:spPr>
            <a:xfrm>
              <a:off x="5305393" y="3619994"/>
              <a:ext cx="751867" cy="751866"/>
            </a:xfrm>
            <a:custGeom>
              <a:avLst/>
              <a:gdLst/>
              <a:ahLst/>
              <a:cxnLst>
                <a:cxn ang="0">
                  <a:pos x="wd2" y="hd2"/>
                </a:cxn>
                <a:cxn ang="5400000">
                  <a:pos x="wd2" y="hd2"/>
                </a:cxn>
                <a:cxn ang="10800000">
                  <a:pos x="wd2" y="hd2"/>
                </a:cxn>
                <a:cxn ang="16200000">
                  <a:pos x="wd2" y="hd2"/>
                </a:cxn>
              </a:cxnLst>
              <a:rect l="0" t="0" r="r" b="b"/>
              <a:pathLst>
                <a:path w="21600" h="21600" extrusionOk="0">
                  <a:moveTo>
                    <a:pt x="0" y="11880"/>
                  </a:moveTo>
                  <a:lnTo>
                    <a:pt x="4860" y="11880"/>
                  </a:lnTo>
                  <a:lnTo>
                    <a:pt x="4860" y="0"/>
                  </a:lnTo>
                  <a:lnTo>
                    <a:pt x="16740" y="0"/>
                  </a:lnTo>
                  <a:lnTo>
                    <a:pt x="16740" y="11880"/>
                  </a:lnTo>
                  <a:lnTo>
                    <a:pt x="21600" y="11880"/>
                  </a:lnTo>
                  <a:lnTo>
                    <a:pt x="10800" y="21600"/>
                  </a:lnTo>
                  <a:close/>
                </a:path>
              </a:pathLst>
            </a:custGeom>
            <a:solidFill>
              <a:srgbClr val="CACED7">
                <a:alpha val="90000"/>
              </a:srgbClr>
            </a:solidFill>
            <a:ln w="12700" cap="flat">
              <a:solidFill>
                <a:srgbClr val="CACED7">
                  <a:alpha val="90000"/>
                </a:srgbClr>
              </a:solidFill>
              <a:prstDash val="solid"/>
              <a:round/>
            </a:ln>
            <a:effectLst/>
          </p:spPr>
          <p:txBody>
            <a:bodyPr wrap="square" lIns="45719" tIns="45719" rIns="45719" bIns="45719" numCol="1" anchor="ctr">
              <a:noAutofit/>
            </a:bodyPr>
            <a:lstStyle/>
            <a:p>
              <a:pPr algn="ctr" defTabSz="1511300">
                <a:lnSpc>
                  <a:spcPct val="90000"/>
                </a:lnSpc>
                <a:spcBef>
                  <a:spcPts val="800"/>
                </a:spcBef>
                <a:defRPr sz="3400">
                  <a:solidFill>
                    <a:srgbClr val="404040"/>
                  </a:solidFill>
                </a:defRPr>
              </a:pPr>
              <a:endParaRPr/>
            </a:p>
          </p:txBody>
        </p:sp>
      </p:grpSp>
    </p:spTree>
    <p:extLst>
      <p:ext uri="{BB962C8B-B14F-4D97-AF65-F5344CB8AC3E}">
        <p14:creationId xmlns:p14="http://schemas.microsoft.com/office/powerpoint/2010/main" val="335066324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altLang="en-US" dirty="0">
                <a:solidFill>
                  <a:schemeClr val="bg1"/>
                </a:solidFill>
              </a:rPr>
              <a:t>DIAGNOSIS:</a:t>
            </a:r>
            <a:br>
              <a:rPr lang="en-US" altLang="en-US" dirty="0">
                <a:solidFill>
                  <a:schemeClr val="bg1"/>
                </a:solidFill>
              </a:rPr>
            </a:br>
            <a:r>
              <a:rPr lang="en-US" altLang="en-US" dirty="0">
                <a:solidFill>
                  <a:schemeClr val="bg1"/>
                </a:solidFill>
              </a:rPr>
              <a:t>MS LESIONS (MRI)</a:t>
            </a:r>
            <a:endParaRPr lang="en-IN" altLang="en-US" dirty="0">
              <a:solidFill>
                <a:schemeClr val="bg1"/>
              </a:solidFill>
            </a:endParaRPr>
          </a:p>
        </p:txBody>
      </p:sp>
      <p:sp>
        <p:nvSpPr>
          <p:cNvPr id="21506" name="Slide Number Placeholder 3"/>
          <p:cNvSpPr>
            <a:spLocks noGrp="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pPr>
              <a:spcBef>
                <a:spcPct val="0"/>
              </a:spcBef>
              <a:buFontTx/>
              <a:buNone/>
            </a:pPr>
            <a:fld id="{4204C2F5-9704-0B4C-AF9E-B11DCCC6BDBA}" type="slidenum">
              <a:rPr lang="es-ES" altLang="en-US" smtClean="0"/>
              <a:pPr>
                <a:spcBef>
                  <a:spcPct val="0"/>
                </a:spcBef>
                <a:buFontTx/>
                <a:buNone/>
              </a:pPr>
              <a:t>33</a:t>
            </a:fld>
            <a:endParaRPr lang="es-ES" altLang="en-US" sz="1400" dirty="0"/>
          </a:p>
        </p:txBody>
      </p:sp>
      <p:pic>
        <p:nvPicPr>
          <p:cNvPr id="2150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0" y="1571625"/>
            <a:ext cx="2838450" cy="3771900"/>
          </a:xfrm>
          <a:noFill/>
        </p:spPr>
      </p:pic>
      <p:pic>
        <p:nvPicPr>
          <p:cNvPr id="2150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5814" y="1571626"/>
            <a:ext cx="2643187"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6338" y="1571625"/>
            <a:ext cx="314166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Box 6"/>
          <p:cNvSpPr txBox="1">
            <a:spLocks noChangeArrowheads="1"/>
          </p:cNvSpPr>
          <p:nvPr/>
        </p:nvSpPr>
        <p:spPr bwMode="auto">
          <a:xfrm>
            <a:off x="1524000" y="4929189"/>
            <a:ext cx="3508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en-US" altLang="en-US" sz="1800" b="1" dirty="0">
                <a:solidFill>
                  <a:schemeClr val="bg1"/>
                </a:solidFill>
              </a:rPr>
              <a:t>A</a:t>
            </a:r>
            <a:endParaRPr lang="en-IN" altLang="en-US" sz="1800" b="1" dirty="0">
              <a:solidFill>
                <a:schemeClr val="bg1"/>
              </a:solidFill>
            </a:endParaRPr>
          </a:p>
        </p:txBody>
      </p:sp>
      <p:sp>
        <p:nvSpPr>
          <p:cNvPr id="21511" name="TextBox 7"/>
          <p:cNvSpPr txBox="1">
            <a:spLocks noChangeArrowheads="1"/>
          </p:cNvSpPr>
          <p:nvPr/>
        </p:nvSpPr>
        <p:spPr bwMode="auto">
          <a:xfrm>
            <a:off x="4667250" y="1571625"/>
            <a:ext cx="35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en-US" altLang="en-US" sz="1800" b="1" dirty="0">
                <a:solidFill>
                  <a:schemeClr val="bg1"/>
                </a:solidFill>
              </a:rPr>
              <a:t>B</a:t>
            </a:r>
            <a:endParaRPr lang="en-IN" altLang="en-US" sz="1800" b="1" dirty="0">
              <a:solidFill>
                <a:schemeClr val="bg1"/>
              </a:solidFill>
            </a:endParaRPr>
          </a:p>
        </p:txBody>
      </p:sp>
      <p:sp>
        <p:nvSpPr>
          <p:cNvPr id="21512" name="TextBox 8"/>
          <p:cNvSpPr txBox="1">
            <a:spLocks noChangeArrowheads="1"/>
          </p:cNvSpPr>
          <p:nvPr/>
        </p:nvSpPr>
        <p:spPr bwMode="auto">
          <a:xfrm>
            <a:off x="4595814" y="4071939"/>
            <a:ext cx="3508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en-US" altLang="en-US" sz="1800" b="1" dirty="0">
                <a:solidFill>
                  <a:schemeClr val="bg1"/>
                </a:solidFill>
              </a:rPr>
              <a:t>C</a:t>
            </a:r>
            <a:endParaRPr lang="en-IN" altLang="en-US" sz="1800" b="1" dirty="0">
              <a:solidFill>
                <a:schemeClr val="bg1"/>
              </a:solidFill>
            </a:endParaRPr>
          </a:p>
        </p:txBody>
      </p:sp>
      <p:sp>
        <p:nvSpPr>
          <p:cNvPr id="21513" name="TextBox 9"/>
          <p:cNvSpPr txBox="1">
            <a:spLocks noChangeArrowheads="1"/>
          </p:cNvSpPr>
          <p:nvPr/>
        </p:nvSpPr>
        <p:spPr bwMode="auto">
          <a:xfrm>
            <a:off x="7453313" y="5000625"/>
            <a:ext cx="1847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Arial" charset="0"/>
                <a:cs typeface="Arial" charset="0"/>
              </a:defRPr>
            </a:lvl1pPr>
            <a:lvl2pPr marL="742950" indent="-285750">
              <a:spcBef>
                <a:spcPct val="20000"/>
              </a:spcBef>
              <a:buChar char="–"/>
              <a:defRPr sz="2800">
                <a:solidFill>
                  <a:schemeClr val="tx1"/>
                </a:solidFill>
                <a:latin typeface="Arial" charset="0"/>
                <a:ea typeface="Arial" charset="0"/>
                <a:cs typeface="Arial" charset="0"/>
              </a:defRPr>
            </a:lvl2pPr>
            <a:lvl3pPr marL="1143000" indent="-228600">
              <a:spcBef>
                <a:spcPct val="20000"/>
              </a:spcBef>
              <a:buChar char="•"/>
              <a:defRPr sz="2400">
                <a:solidFill>
                  <a:schemeClr val="tx1"/>
                </a:solidFill>
                <a:latin typeface="Arial" charset="0"/>
                <a:ea typeface="Arial" charset="0"/>
                <a:cs typeface="Arial" charset="0"/>
              </a:defRPr>
            </a:lvl3pPr>
            <a:lvl4pPr marL="1600200" indent="-228600">
              <a:spcBef>
                <a:spcPct val="20000"/>
              </a:spcBef>
              <a:buChar char="–"/>
              <a:defRPr sz="2000">
                <a:solidFill>
                  <a:schemeClr val="tx1"/>
                </a:solidFill>
                <a:latin typeface="Arial" charset="0"/>
                <a:ea typeface="Arial" charset="0"/>
                <a:cs typeface="Arial" charset="0"/>
              </a:defRPr>
            </a:lvl4pPr>
            <a:lvl5pPr marL="2057400" indent="-228600">
              <a:spcBef>
                <a:spcPct val="20000"/>
              </a:spcBef>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ea typeface="Arial" charset="0"/>
                <a:cs typeface="Arial" charset="0"/>
              </a:defRPr>
            </a:lvl9pPr>
          </a:lstStyle>
          <a:p>
            <a:pPr>
              <a:spcBef>
                <a:spcPct val="0"/>
              </a:spcBef>
              <a:buFontTx/>
              <a:buNone/>
            </a:pPr>
            <a:r>
              <a:rPr lang="en-US" altLang="en-US" sz="1800" b="1" dirty="0">
                <a:solidFill>
                  <a:schemeClr val="bg1"/>
                </a:solidFill>
              </a:rPr>
              <a:t>D</a:t>
            </a:r>
            <a:endParaRPr lang="en-IN" altLang="en-US" sz="1800" b="1" dirty="0">
              <a:solidFill>
                <a:schemeClr val="bg1"/>
              </a:solidFill>
            </a:endParaRPr>
          </a:p>
        </p:txBody>
      </p:sp>
    </p:spTree>
    <p:extLst>
      <p:ext uri="{BB962C8B-B14F-4D97-AF65-F5344CB8AC3E}">
        <p14:creationId xmlns:p14="http://schemas.microsoft.com/office/powerpoint/2010/main" val="330173966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487C-4F81-493C-98BD-E2CE6CE08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9E3056-6FA9-406D-9D5F-53DBF58E1964}"/>
              </a:ext>
            </a:extLst>
          </p:cNvPr>
          <p:cNvSpPr>
            <a:spLocks noGrp="1"/>
          </p:cNvSpPr>
          <p:nvPr>
            <p:ph idx="1"/>
          </p:nvPr>
        </p:nvSpPr>
        <p:spPr>
          <a:xfrm>
            <a:off x="1981200" y="1599371"/>
            <a:ext cx="8229600" cy="4525963"/>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750300A1-E333-4C9E-801F-BAB6F01F9E44}"/>
              </a:ext>
            </a:extLst>
          </p:cNvPr>
          <p:cNvSpPr>
            <a:spLocks noGrp="1"/>
          </p:cNvSpPr>
          <p:nvPr>
            <p:ph type="sldNum" sz="quarter" idx="1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fld id="{4204C2F5-9704-0B4C-AF9E-B11DCCC6BDBA}" type="slidenum">
              <a:rPr lang="es-ES" altLang="en-US" smtClean="0"/>
              <a:pPr/>
              <a:t>34</a:t>
            </a:fld>
            <a:endParaRPr lang="es-ES" altLang="en-US" dirty="0"/>
          </a:p>
        </p:txBody>
      </p:sp>
      <p:pic>
        <p:nvPicPr>
          <p:cNvPr id="6" name="Picture 5">
            <a:extLst>
              <a:ext uri="{FF2B5EF4-FFF2-40B4-BE49-F238E27FC236}">
                <a16:creationId xmlns:a16="http://schemas.microsoft.com/office/drawing/2014/main" id="{B1EE77A1-1D50-4FF6-9FA7-CD6D717F3E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1865" y="2910681"/>
            <a:ext cx="2219325" cy="1905000"/>
          </a:xfrm>
          <a:prstGeom prst="rect">
            <a:avLst/>
          </a:prstGeom>
        </p:spPr>
      </p:pic>
      <p:pic>
        <p:nvPicPr>
          <p:cNvPr id="5" name="Image" descr="Image">
            <a:extLst>
              <a:ext uri="{FF2B5EF4-FFF2-40B4-BE49-F238E27FC236}">
                <a16:creationId xmlns:a16="http://schemas.microsoft.com/office/drawing/2014/main" id="{C384B835-64C6-FCC6-0EC4-53622467157B}"/>
              </a:ext>
            </a:extLst>
          </p:cNvPr>
          <p:cNvPicPr>
            <a:picLocks noChangeAspect="1"/>
          </p:cNvPicPr>
          <p:nvPr/>
        </p:nvPicPr>
        <p:blipFill>
          <a:blip r:embed="rId3"/>
          <a:stretch>
            <a:fillRect/>
          </a:stretch>
        </p:blipFill>
        <p:spPr>
          <a:xfrm>
            <a:off x="1409526" y="1188809"/>
            <a:ext cx="9144001" cy="6858000"/>
          </a:xfrm>
          <a:prstGeom prst="rect">
            <a:avLst/>
          </a:prstGeom>
          <a:ln w="12700">
            <a:miter lim="400000"/>
          </a:ln>
        </p:spPr>
      </p:pic>
    </p:spTree>
    <p:extLst>
      <p:ext uri="{BB962C8B-B14F-4D97-AF65-F5344CB8AC3E}">
        <p14:creationId xmlns:p14="http://schemas.microsoft.com/office/powerpoint/2010/main" val="409203691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6B01D-5690-6304-52A8-B12D1CC47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0F2236-3B9C-B87E-55A6-38F91E02710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A678F05-EB89-AAB1-5156-14E182E607F2}"/>
              </a:ext>
            </a:extLst>
          </p:cNvPr>
          <p:cNvSpPr>
            <a:spLocks noGrp="1"/>
          </p:cNvSpPr>
          <p:nvPr>
            <p:ph idx="1"/>
          </p:nvPr>
        </p:nvSpPr>
        <p:spPr>
          <a:xfrm>
            <a:off x="1981200" y="1599371"/>
            <a:ext cx="8229600" cy="4525963"/>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D373E769-843C-40A8-53B4-5040971D7AA4}"/>
              </a:ext>
            </a:extLst>
          </p:cNvPr>
          <p:cNvSpPr>
            <a:spLocks noGrp="1"/>
          </p:cNvSpPr>
          <p:nvPr>
            <p:ph type="sldNum" sz="quarter" idx="1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fld id="{4204C2F5-9704-0B4C-AF9E-B11DCCC6BDBA}" type="slidenum">
              <a:rPr lang="es-ES" altLang="en-US" smtClean="0"/>
              <a:pPr/>
              <a:t>35</a:t>
            </a:fld>
            <a:endParaRPr lang="es-ES" altLang="en-US" dirty="0"/>
          </a:p>
        </p:txBody>
      </p:sp>
      <p:pic>
        <p:nvPicPr>
          <p:cNvPr id="6" name="Picture 5">
            <a:extLst>
              <a:ext uri="{FF2B5EF4-FFF2-40B4-BE49-F238E27FC236}">
                <a16:creationId xmlns:a16="http://schemas.microsoft.com/office/drawing/2014/main" id="{C1558F88-231D-C65B-EF89-633EA692A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1865" y="2910681"/>
            <a:ext cx="2219325" cy="1905000"/>
          </a:xfrm>
          <a:prstGeom prst="rect">
            <a:avLst/>
          </a:prstGeom>
        </p:spPr>
      </p:pic>
    </p:spTree>
    <p:extLst>
      <p:ext uri="{BB962C8B-B14F-4D97-AF65-F5344CB8AC3E}">
        <p14:creationId xmlns:p14="http://schemas.microsoft.com/office/powerpoint/2010/main" val="55962663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noChangeArrowheads="1"/>
          </p:cNvSpPr>
          <p:nvPr>
            <p:ph type="title"/>
          </p:nvPr>
        </p:nvSpPr>
        <p:spPr/>
        <p:txBody>
          <a:bodyPr/>
          <a:lstStyle/>
          <a:p>
            <a:endParaRPr lang="en-US" altLang="en-US" dirty="0"/>
          </a:p>
        </p:txBody>
      </p:sp>
      <p:sp>
        <p:nvSpPr>
          <p:cNvPr id="25602" name="Content Placeholder 2"/>
          <p:cNvSpPr>
            <a:spLocks noGrp="1" noChangeArrowheads="1"/>
          </p:cNvSpPr>
          <p:nvPr>
            <p:ph idx="1"/>
          </p:nvPr>
        </p:nvSpPr>
        <p:spPr>
          <a:xfrm>
            <a:off x="1981200" y="1600201"/>
            <a:ext cx="8229600" cy="5121275"/>
          </a:xfrm>
        </p:spPr>
        <p:txBody>
          <a:bodyPr/>
          <a:lstStyle/>
          <a:p>
            <a:endParaRPr lang="en-US" altLang="en-US" dirty="0"/>
          </a:p>
        </p:txBody>
      </p:sp>
      <p:sp>
        <p:nvSpPr>
          <p:cNvPr id="25603" name="Slide Number Placeholder 3"/>
          <p:cNvSpPr>
            <a:spLocks noGrp="1" noChangeArrowheads="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pPr>
              <a:spcBef>
                <a:spcPct val="0"/>
              </a:spcBef>
              <a:buFontTx/>
              <a:buNone/>
            </a:pPr>
            <a:fld id="{4204C2F5-9704-0B4C-AF9E-B11DCCC6BDBA}" type="slidenum">
              <a:rPr lang="es-ES" altLang="en-US" smtClean="0"/>
              <a:pPr>
                <a:spcBef>
                  <a:spcPct val="0"/>
                </a:spcBef>
                <a:buFontTx/>
                <a:buNone/>
              </a:pPr>
              <a:t>36</a:t>
            </a:fld>
            <a:endParaRPr lang="es-ES" altLang="en-US" sz="1400" dirty="0"/>
          </a:p>
        </p:txBody>
      </p:sp>
      <p:pic>
        <p:nvPicPr>
          <p:cNvPr id="25604" name="Picture 2" descr="Image result for disability appl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4624"/>
            <a:ext cx="9124730" cy="6813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7433204"/>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487C-4F81-493C-98BD-E2CE6CE084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9E3056-6FA9-406D-9D5F-53DBF58E1964}"/>
              </a:ext>
            </a:extLst>
          </p:cNvPr>
          <p:cNvSpPr>
            <a:spLocks noGrp="1"/>
          </p:cNvSpPr>
          <p:nvPr>
            <p:ph idx="1"/>
          </p:nvPr>
        </p:nvSpPr>
        <p:spPr>
          <a:xfrm>
            <a:off x="1981200" y="1599371"/>
            <a:ext cx="8229600" cy="4525963"/>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750300A1-E333-4C9E-801F-BAB6F01F9E44}"/>
              </a:ext>
            </a:extLst>
          </p:cNvPr>
          <p:cNvSpPr>
            <a:spLocks noGrp="1"/>
          </p:cNvSpPr>
          <p:nvPr>
            <p:ph type="sldNum" sz="quarter" idx="1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fld id="{4204C2F5-9704-0B4C-AF9E-B11DCCC6BDBA}" type="slidenum">
              <a:rPr lang="es-ES" altLang="en-US" smtClean="0"/>
              <a:pPr/>
              <a:t>37</a:t>
            </a:fld>
            <a:endParaRPr lang="es-ES" altLang="en-US" dirty="0"/>
          </a:p>
        </p:txBody>
      </p:sp>
      <p:pic>
        <p:nvPicPr>
          <p:cNvPr id="6" name="Picture 5">
            <a:extLst>
              <a:ext uri="{FF2B5EF4-FFF2-40B4-BE49-F238E27FC236}">
                <a16:creationId xmlns:a16="http://schemas.microsoft.com/office/drawing/2014/main" id="{B1EE77A1-1D50-4FF6-9FA7-CD6D717F3E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1865" y="2910681"/>
            <a:ext cx="2219325" cy="1905000"/>
          </a:xfrm>
          <a:prstGeom prst="rect">
            <a:avLst/>
          </a:prstGeom>
        </p:spPr>
      </p:pic>
    </p:spTree>
    <p:extLst>
      <p:ext uri="{BB962C8B-B14F-4D97-AF65-F5344CB8AC3E}">
        <p14:creationId xmlns:p14="http://schemas.microsoft.com/office/powerpoint/2010/main" val="371247304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1F8A1-F0DC-34A3-E37B-258A8192816D}"/>
              </a:ext>
            </a:extLst>
          </p:cNvPr>
          <p:cNvSpPr>
            <a:spLocks noGrp="1"/>
          </p:cNvSpPr>
          <p:nvPr>
            <p:ph type="title"/>
          </p:nvPr>
        </p:nvSpPr>
        <p:spPr>
          <a:xfrm>
            <a:off x="-1469346" y="286603"/>
            <a:ext cx="12625028" cy="1724650"/>
          </a:xfrm>
        </p:spPr>
        <p:txBody>
          <a:bodyPr/>
          <a:lstStyle/>
          <a:p>
            <a:endParaRPr lang="en-US" dirty="0"/>
          </a:p>
        </p:txBody>
      </p:sp>
      <p:sp>
        <p:nvSpPr>
          <p:cNvPr id="3" name="Text Placeholder 2">
            <a:extLst>
              <a:ext uri="{FF2B5EF4-FFF2-40B4-BE49-F238E27FC236}">
                <a16:creationId xmlns:a16="http://schemas.microsoft.com/office/drawing/2014/main" id="{0D3E64FE-CBA9-B4A7-1741-35C30DBF23CD}"/>
              </a:ext>
            </a:extLst>
          </p:cNvPr>
          <p:cNvSpPr>
            <a:spLocks noGrp="1"/>
          </p:cNvSpPr>
          <p:nvPr>
            <p:ph type="body" idx="1"/>
          </p:nvPr>
        </p:nvSpPr>
        <p:spPr/>
        <p:txBody>
          <a:bodyPr/>
          <a:lstStyle/>
          <a:p>
            <a:endParaRPr lang="en-US"/>
          </a:p>
        </p:txBody>
      </p:sp>
      <p:pic>
        <p:nvPicPr>
          <p:cNvPr id="1026" name="Picture 2" descr="Woman having Ayurvedic spa treatment.">
            <a:extLst>
              <a:ext uri="{FF2B5EF4-FFF2-40B4-BE49-F238E27FC236}">
                <a16:creationId xmlns:a16="http://schemas.microsoft.com/office/drawing/2014/main" id="{B3C34F62-6612-9C0D-2C6D-D388E9AB31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669" y="1368971"/>
            <a:ext cx="5101021" cy="3623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111273"/>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3"/>
          <p:cNvSpPr>
            <a:spLocks noGrp="1" noChangeArrowheads="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pPr>
              <a:spcBef>
                <a:spcPct val="0"/>
              </a:spcBef>
              <a:buFontTx/>
              <a:buNone/>
            </a:pPr>
            <a:fld id="{4204C2F5-9704-0B4C-AF9E-B11DCCC6BDBA}" type="slidenum">
              <a:rPr lang="es-ES" altLang="en-US" smtClean="0"/>
              <a:pPr>
                <a:spcBef>
                  <a:spcPct val="0"/>
                </a:spcBef>
                <a:buFontTx/>
                <a:buNone/>
              </a:pPr>
              <a:t>39</a:t>
            </a:fld>
            <a:endParaRPr lang="es-ES" altLang="en-US" sz="1400" dirty="0"/>
          </a:p>
        </p:txBody>
      </p:sp>
      <p:sp>
        <p:nvSpPr>
          <p:cNvPr id="26626" name="AutoShape 4" descr="Image result for cervical spine large MS C2 lesions on MRI"/>
          <p:cNvSpPr>
            <a:spLocks noGrp="1" noChangeAspect="1" noChangeArrowheads="1"/>
          </p:cNvSpPr>
          <p:nvPr>
            <p:ph type="title"/>
          </p:nvPr>
        </p:nvSpPr>
        <p:spPr>
          <a:noFill/>
        </p:spPr>
        <p:txBody>
          <a:bodyPr anchor="t"/>
          <a:lstStyle/>
          <a:p>
            <a:r>
              <a:rPr lang="en-US" altLang="en-US" dirty="0">
                <a:solidFill>
                  <a:schemeClr val="bg1"/>
                </a:solidFill>
              </a:rPr>
              <a:t>Cervical Lesion</a:t>
            </a:r>
          </a:p>
        </p:txBody>
      </p:sp>
      <p:pic>
        <p:nvPicPr>
          <p:cNvPr id="26627" name="Picture 12" descr="Image result for cervical spine large MS C2 lesions on MRI"/>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1" y="1557339"/>
            <a:ext cx="8893175" cy="5164137"/>
          </a:xfrm>
          <a:noFill/>
        </p:spPr>
      </p:pic>
    </p:spTree>
    <p:extLst>
      <p:ext uri="{BB962C8B-B14F-4D97-AF65-F5344CB8AC3E}">
        <p14:creationId xmlns:p14="http://schemas.microsoft.com/office/powerpoint/2010/main" val="3014081671"/>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endParaRPr lang="en-IN" altLang="en-US" dirty="0"/>
          </a:p>
        </p:txBody>
      </p:sp>
      <p:sp>
        <p:nvSpPr>
          <p:cNvPr id="27651" name="Slide Number Placeholder 3"/>
          <p:cNvSpPr>
            <a:spLocks noGrp="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pPr>
              <a:spcBef>
                <a:spcPct val="0"/>
              </a:spcBef>
              <a:buFontTx/>
              <a:buNone/>
            </a:pPr>
            <a:fld id="{4204C2F5-9704-0B4C-AF9E-B11DCCC6BDBA}" type="slidenum">
              <a:rPr lang="es-ES" altLang="en-US" smtClean="0"/>
              <a:pPr>
                <a:spcBef>
                  <a:spcPct val="0"/>
                </a:spcBef>
                <a:buFontTx/>
                <a:buNone/>
              </a:pPr>
              <a:t>40</a:t>
            </a:fld>
            <a:endParaRPr lang="es-ES" altLang="en-US" sz="1400" dirty="0"/>
          </a:p>
        </p:txBody>
      </p:sp>
      <p:pic>
        <p:nvPicPr>
          <p:cNvPr id="1026" name="Picture 2" descr="Image result for image of surfing gloves">
            <a:extLst>
              <a:ext uri="{FF2B5EF4-FFF2-40B4-BE49-F238E27FC236}">
                <a16:creationId xmlns:a16="http://schemas.microsoft.com/office/drawing/2014/main" id="{74774DD7-6952-4B41-A4BD-9E99616033E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0" y="-27384"/>
            <a:ext cx="9217024" cy="7258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786564"/>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noChangeArrowheads="1"/>
          </p:cNvSpPr>
          <p:nvPr>
            <p:ph type="title"/>
          </p:nvPr>
        </p:nvSpPr>
        <p:spPr/>
        <p:txBody>
          <a:bodyPr/>
          <a:lstStyle/>
          <a:p>
            <a:endParaRPr lang="en-US" altLang="en-US" dirty="0"/>
          </a:p>
        </p:txBody>
      </p:sp>
      <p:sp>
        <p:nvSpPr>
          <p:cNvPr id="29698" name="Content Placeholder 2"/>
          <p:cNvSpPr>
            <a:spLocks noGrp="1" noChangeArrowheads="1"/>
          </p:cNvSpPr>
          <p:nvPr>
            <p:ph idx="1"/>
          </p:nvPr>
        </p:nvSpPr>
        <p:spPr/>
        <p:txBody>
          <a:bodyPr/>
          <a:lstStyle/>
          <a:p>
            <a:endParaRPr lang="en-US" altLang="en-US" dirty="0"/>
          </a:p>
        </p:txBody>
      </p:sp>
      <p:sp>
        <p:nvSpPr>
          <p:cNvPr id="29699" name="Slide Number Placeholder 3"/>
          <p:cNvSpPr>
            <a:spLocks noGrp="1" noChangeArrowheads="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pPr>
              <a:spcBef>
                <a:spcPct val="0"/>
              </a:spcBef>
              <a:buFontTx/>
              <a:buNone/>
            </a:pPr>
            <a:fld id="{4204C2F5-9704-0B4C-AF9E-B11DCCC6BDBA}" type="slidenum">
              <a:rPr lang="es-ES" altLang="en-US" smtClean="0"/>
              <a:pPr>
                <a:spcBef>
                  <a:spcPct val="0"/>
                </a:spcBef>
                <a:buFontTx/>
                <a:buNone/>
              </a:pPr>
              <a:t>41</a:t>
            </a:fld>
            <a:endParaRPr lang="es-ES" altLang="en-US" sz="1400" dirty="0"/>
          </a:p>
        </p:txBody>
      </p:sp>
      <p:pic>
        <p:nvPicPr>
          <p:cNvPr id="29700" name="Picture 2" descr="Image result for tying sho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45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63327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noChangeArrowheads="1"/>
          </p:cNvSpPr>
          <p:nvPr>
            <p:ph type="title"/>
          </p:nvPr>
        </p:nvSpPr>
        <p:spPr/>
        <p:txBody>
          <a:bodyPr/>
          <a:lstStyle/>
          <a:p>
            <a:endParaRPr lang="en-US" altLang="en-US" dirty="0"/>
          </a:p>
        </p:txBody>
      </p:sp>
      <p:sp>
        <p:nvSpPr>
          <p:cNvPr id="28674" name="Content Placeholder 2"/>
          <p:cNvSpPr>
            <a:spLocks noGrp="1" noChangeArrowheads="1"/>
          </p:cNvSpPr>
          <p:nvPr>
            <p:ph idx="1"/>
          </p:nvPr>
        </p:nvSpPr>
        <p:spPr/>
        <p:txBody>
          <a:bodyPr/>
          <a:lstStyle/>
          <a:p>
            <a:endParaRPr lang="en-US" altLang="en-US" dirty="0"/>
          </a:p>
        </p:txBody>
      </p:sp>
      <p:sp>
        <p:nvSpPr>
          <p:cNvPr id="28675" name="Slide Number Placeholder 3"/>
          <p:cNvSpPr>
            <a:spLocks noGrp="1" noChangeArrowheads="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pPr>
              <a:spcBef>
                <a:spcPct val="0"/>
              </a:spcBef>
              <a:buFontTx/>
              <a:buNone/>
            </a:pPr>
            <a:fld id="{4204C2F5-9704-0B4C-AF9E-B11DCCC6BDBA}" type="slidenum">
              <a:rPr lang="es-ES" altLang="en-US" smtClean="0"/>
              <a:pPr>
                <a:spcBef>
                  <a:spcPct val="0"/>
                </a:spcBef>
                <a:buFontTx/>
                <a:buNone/>
              </a:pPr>
              <a:t>42</a:t>
            </a:fld>
            <a:endParaRPr lang="es-ES" altLang="en-US" sz="1400" dirty="0"/>
          </a:p>
        </p:txBody>
      </p:sp>
      <p:pic>
        <p:nvPicPr>
          <p:cNvPr id="28676" name="Picture 2" descr="Image result for piano play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2229" y="52388"/>
            <a:ext cx="9165771" cy="680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208833"/>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fld id="{4204C2F5-9704-0B4C-AF9E-B11DCCC6BDBA}" type="slidenum">
              <a:rPr lang="es-ES" altLang="en-US" smtClean="0"/>
              <a:pPr/>
              <a:t>43</a:t>
            </a:fld>
            <a:endParaRPr lang="es-ES" altLang="en-US" dirty="0"/>
          </a:p>
        </p:txBody>
      </p:sp>
      <p:sp>
        <p:nvSpPr>
          <p:cNvPr id="6" name="Text Placeholder 5">
            <a:extLst>
              <a:ext uri="{FF2B5EF4-FFF2-40B4-BE49-F238E27FC236}">
                <a16:creationId xmlns:a16="http://schemas.microsoft.com/office/drawing/2014/main" id="{979F0E5B-CC73-6264-F1F2-3423E318BD3D}"/>
              </a:ext>
            </a:extLst>
          </p:cNvPr>
          <p:cNvSpPr>
            <a:spLocks noGrp="1"/>
          </p:cNvSpPr>
          <p:nvPr>
            <p:ph type="body" idx="1"/>
          </p:nvPr>
        </p:nvSpPr>
        <p:spPr/>
        <p:txBody>
          <a:bodyPr/>
          <a:lstStyle/>
          <a:p>
            <a:endParaRPr lang="en-US"/>
          </a:p>
        </p:txBody>
      </p:sp>
      <p:pic>
        <p:nvPicPr>
          <p:cNvPr id="5122" name="Picture 2" descr="philosophical inquiry - Amy Adkins ...">
            <a:extLst>
              <a:ext uri="{FF2B5EF4-FFF2-40B4-BE49-F238E27FC236}">
                <a16:creationId xmlns:a16="http://schemas.microsoft.com/office/drawing/2014/main" id="{ADF2E4EF-F254-E13B-E7E5-CEC3CACFCA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362200"/>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074548"/>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noChangeArrowheads="1"/>
          </p:cNvSpPr>
          <p:nvPr>
            <p:ph type="title"/>
          </p:nvPr>
        </p:nvSpPr>
        <p:spPr/>
        <p:txBody>
          <a:bodyPr/>
          <a:lstStyle/>
          <a:p>
            <a:endParaRPr lang="en-US" altLang="en-US" dirty="0"/>
          </a:p>
        </p:txBody>
      </p:sp>
      <p:sp>
        <p:nvSpPr>
          <p:cNvPr id="30722" name="Content Placeholder 2"/>
          <p:cNvSpPr>
            <a:spLocks noGrp="1" noChangeArrowheads="1"/>
          </p:cNvSpPr>
          <p:nvPr>
            <p:ph idx="1"/>
          </p:nvPr>
        </p:nvSpPr>
        <p:spPr/>
        <p:txBody>
          <a:bodyPr/>
          <a:lstStyle/>
          <a:p>
            <a:endParaRPr lang="en-US" altLang="en-US" dirty="0"/>
          </a:p>
        </p:txBody>
      </p:sp>
      <p:sp>
        <p:nvSpPr>
          <p:cNvPr id="30723" name="Slide Number Placeholder 3"/>
          <p:cNvSpPr>
            <a:spLocks noGrp="1" noChangeArrowheads="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pPr>
              <a:spcBef>
                <a:spcPct val="0"/>
              </a:spcBef>
              <a:buFontTx/>
              <a:buNone/>
            </a:pPr>
            <a:fld id="{4204C2F5-9704-0B4C-AF9E-B11DCCC6BDBA}" type="slidenum">
              <a:rPr lang="es-ES" altLang="en-US" smtClean="0"/>
              <a:pPr>
                <a:spcBef>
                  <a:spcPct val="0"/>
                </a:spcBef>
                <a:buFontTx/>
                <a:buNone/>
              </a:pPr>
              <a:t>44</a:t>
            </a:fld>
            <a:endParaRPr lang="es-ES" altLang="en-US" sz="1400" dirty="0"/>
          </a:p>
        </p:txBody>
      </p:sp>
      <p:pic>
        <p:nvPicPr>
          <p:cNvPr id="30724" name="Picture 2" descr="Image result for aphasia card for wa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74555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noChangeArrowheads="1"/>
          </p:cNvSpPr>
          <p:nvPr>
            <p:ph type="title"/>
          </p:nvPr>
        </p:nvSpPr>
        <p:spPr/>
        <p:txBody>
          <a:bodyPr/>
          <a:lstStyle/>
          <a:p>
            <a:endParaRPr lang="en-US" altLang="en-US" dirty="0"/>
          </a:p>
        </p:txBody>
      </p:sp>
      <p:pic>
        <p:nvPicPr>
          <p:cNvPr id="31746" name="Content Placeholder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41463" y="115889"/>
            <a:ext cx="8515350" cy="6605587"/>
          </a:xfrm>
        </p:spPr>
      </p:pic>
      <p:sp>
        <p:nvSpPr>
          <p:cNvPr id="31747" name="Slide Number Placeholder 3"/>
          <p:cNvSpPr>
            <a:spLocks noGrp="1" noChangeArrowheads="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pPr>
              <a:spcBef>
                <a:spcPct val="0"/>
              </a:spcBef>
              <a:buFontTx/>
              <a:buNone/>
            </a:pPr>
            <a:fld id="{4204C2F5-9704-0B4C-AF9E-B11DCCC6BDBA}" type="slidenum">
              <a:rPr lang="es-ES" altLang="en-US" smtClean="0"/>
              <a:pPr>
                <a:spcBef>
                  <a:spcPct val="0"/>
                </a:spcBef>
                <a:buFontTx/>
                <a:buNone/>
              </a:pPr>
              <a:t>45</a:t>
            </a:fld>
            <a:endParaRPr lang="es-ES" altLang="en-US" sz="1400" dirty="0"/>
          </a:p>
        </p:txBody>
      </p:sp>
    </p:spTree>
    <p:extLst>
      <p:ext uri="{BB962C8B-B14F-4D97-AF65-F5344CB8AC3E}">
        <p14:creationId xmlns:p14="http://schemas.microsoft.com/office/powerpoint/2010/main" val="2911204896"/>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noChangeArrowheads="1"/>
          </p:cNvSpPr>
          <p:nvPr>
            <p:ph type="title"/>
          </p:nvPr>
        </p:nvSpPr>
        <p:spPr/>
        <p:txBody>
          <a:bodyPr/>
          <a:lstStyle/>
          <a:p>
            <a:endParaRPr lang="en-US" altLang="en-US" dirty="0"/>
          </a:p>
        </p:txBody>
      </p:sp>
      <p:pic>
        <p:nvPicPr>
          <p:cNvPr id="32770" name="Content Placeholder 5"/>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495863" y="-157163"/>
            <a:ext cx="9170988" cy="7015163"/>
          </a:xfrm>
        </p:spPr>
      </p:pic>
      <p:sp>
        <p:nvSpPr>
          <p:cNvPr id="32771" name="Slide Number Placeholder 3"/>
          <p:cNvSpPr>
            <a:spLocks noGrp="1" noChangeArrowheads="1"/>
          </p:cNvSpPr>
          <p:nvPr>
            <p:ph type="sldNum" sz="quarter" idx="12"/>
          </p:nvPr>
        </p:nvSpPr>
        <p:spPr bwMode="auto">
          <a:xfrm>
            <a:off x="6553200" y="6245225"/>
            <a:ext cx="2133600" cy="47625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pPr>
              <a:spcBef>
                <a:spcPct val="0"/>
              </a:spcBef>
              <a:buFontTx/>
              <a:buNone/>
            </a:pPr>
            <a:fld id="{4204C2F5-9704-0B4C-AF9E-B11DCCC6BDBA}" type="slidenum">
              <a:rPr lang="es-ES" altLang="en-US" smtClean="0"/>
              <a:pPr>
                <a:spcBef>
                  <a:spcPct val="0"/>
                </a:spcBef>
                <a:buFontTx/>
                <a:buNone/>
              </a:pPr>
              <a:t>46</a:t>
            </a:fld>
            <a:endParaRPr lang="es-ES" altLang="en-US" sz="1400" dirty="0"/>
          </a:p>
        </p:txBody>
      </p:sp>
    </p:spTree>
    <p:extLst>
      <p:ext uri="{BB962C8B-B14F-4D97-AF65-F5344CB8AC3E}">
        <p14:creationId xmlns:p14="http://schemas.microsoft.com/office/powerpoint/2010/main" val="4000038748"/>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endParaRPr lang="en-IN" dirty="0"/>
          </a:p>
        </p:txBody>
      </p:sp>
      <p:sp>
        <p:nvSpPr>
          <p:cNvPr id="4" name="Slide Number Placeholder 3"/>
          <p:cNvSpPr>
            <a:spLocks noGrp="1"/>
          </p:cNvSpPr>
          <p:nvPr>
            <p:ph type="sldNum" sz="quarter" idx="1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s-ES"/>
            </a:defPPr>
            <a:lvl1pPr algn="r" rtl="0" eaLnBrk="1" fontAlgn="base" hangingPunct="1">
              <a:spcBef>
                <a:spcPct val="0"/>
              </a:spcBef>
              <a:spcAft>
                <a:spcPct val="0"/>
              </a:spcAft>
              <a:defRPr sz="1400"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a:lstStyle>
          <a:p>
            <a:fld id="{4204C2F5-9704-0B4C-AF9E-B11DCCC6BDBA}" type="slidenum">
              <a:rPr lang="es-ES" altLang="en-US" smtClean="0"/>
              <a:pPr/>
              <a:t>47</a:t>
            </a:fld>
            <a:endParaRPr lang="es-ES" altLang="en-US" dirty="0"/>
          </a:p>
        </p:txBody>
      </p:sp>
      <p:pic>
        <p:nvPicPr>
          <p:cNvPr id="4098" name="Picture 2" descr="The Symbolism Behind the Many Arms of Hindu Gods">
            <a:extLst>
              <a:ext uri="{FF2B5EF4-FFF2-40B4-BE49-F238E27FC236}">
                <a16:creationId xmlns:a16="http://schemas.microsoft.com/office/drawing/2014/main" id="{C6620148-EC03-5E5F-5ACE-B954B20463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38" y="0"/>
            <a:ext cx="119983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93973"/>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CEF5-E3CF-1BCB-37F5-778E49FE650C}"/>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A0437891-C693-882A-CFDD-DD3B55B97010}"/>
              </a:ext>
            </a:extLst>
          </p:cNvPr>
          <p:cNvSpPr>
            <a:spLocks noGrp="1"/>
          </p:cNvSpPr>
          <p:nvPr>
            <p:ph type="body" idx="1"/>
          </p:nvPr>
        </p:nvSpPr>
        <p:spPr/>
        <p:txBody>
          <a:bodyPr/>
          <a:lstStyle/>
          <a:p>
            <a:r>
              <a:rPr lang="en-US" dirty="0"/>
              <a:t>Fasting</a:t>
            </a:r>
          </a:p>
          <a:p>
            <a:r>
              <a:rPr lang="en-US" dirty="0"/>
              <a:t>TUDCA</a:t>
            </a:r>
          </a:p>
          <a:p>
            <a:r>
              <a:rPr lang="en-US" dirty="0"/>
              <a:t>Nicotinamide Riboside</a:t>
            </a:r>
          </a:p>
          <a:p>
            <a:r>
              <a:rPr lang="en-US" dirty="0" err="1"/>
              <a:t>Pterostilbense</a:t>
            </a:r>
            <a:endParaRPr lang="en-US" dirty="0"/>
          </a:p>
          <a:p>
            <a:r>
              <a:rPr lang="en-US" dirty="0" err="1"/>
              <a:t>Ashwaganda</a:t>
            </a:r>
            <a:endParaRPr lang="en-US" dirty="0"/>
          </a:p>
          <a:p>
            <a:r>
              <a:rPr lang="en-US" dirty="0"/>
              <a:t>Goldenseal Berberine Combination</a:t>
            </a:r>
          </a:p>
          <a:p>
            <a:r>
              <a:rPr lang="en-US" dirty="0"/>
              <a:t>Bill Mitchel’s Fruit Anthocyanin Blend</a:t>
            </a:r>
          </a:p>
        </p:txBody>
      </p:sp>
      <p:sp>
        <p:nvSpPr>
          <p:cNvPr id="4" name="TextBox 3">
            <a:extLst>
              <a:ext uri="{FF2B5EF4-FFF2-40B4-BE49-F238E27FC236}">
                <a16:creationId xmlns:a16="http://schemas.microsoft.com/office/drawing/2014/main" id="{DF6AE1B3-7E80-A6A9-A891-A02C49D3855E}"/>
              </a:ext>
            </a:extLst>
          </p:cNvPr>
          <p:cNvSpPr txBox="1"/>
          <p:nvPr/>
        </p:nvSpPr>
        <p:spPr>
          <a:xfrm>
            <a:off x="4806778" y="4102443"/>
            <a:ext cx="145231"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a:p>
            <a:pPr marL="0" marR="0" indent="0" algn="l" defTabSz="457200" rtl="0" fontAlgn="auto" latinLnBrk="0" hangingPunct="0">
              <a:lnSpc>
                <a:spcPct val="100000"/>
              </a:lnSpc>
              <a:spcBef>
                <a:spcPts val="0"/>
              </a:spcBef>
              <a:spcAft>
                <a:spcPts val="0"/>
              </a:spcAft>
              <a:buClrTx/>
              <a:buSzTx/>
              <a:buFontTx/>
              <a:buNone/>
              <a:tabLst/>
            </a:pPr>
            <a:r>
              <a:rPr lang="en-US" dirty="0"/>
              <a:t> </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800239101"/>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38074-506C-6C2D-3013-9D52A4F6140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8F3F48D-EA21-6148-F6FA-4BCDE35C2F80}"/>
              </a:ext>
            </a:extLst>
          </p:cNvPr>
          <p:cNvSpPr>
            <a:spLocks noGrp="1"/>
          </p:cNvSpPr>
          <p:nvPr>
            <p:ph type="body" idx="1"/>
          </p:nvPr>
        </p:nvSpPr>
        <p:spPr/>
        <p:txBody>
          <a:bodyPr/>
          <a:lstStyle/>
          <a:p>
            <a:endParaRPr lang="en-US" dirty="0"/>
          </a:p>
        </p:txBody>
      </p:sp>
      <p:pic>
        <p:nvPicPr>
          <p:cNvPr id="3074" name="Picture 2" descr="There's No Pill for This: A ...">
            <a:extLst>
              <a:ext uri="{FF2B5EF4-FFF2-40B4-BE49-F238E27FC236}">
                <a16:creationId xmlns:a16="http://schemas.microsoft.com/office/drawing/2014/main" id="{76E3CA67-5F74-3C4B-C45A-AA1A3531BA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950" y="1682750"/>
            <a:ext cx="2324100" cy="349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092921"/>
      </p:ext>
    </p:extLst>
  </p:cSld>
  <p:clrMapOvr>
    <a:masterClrMapping/>
  </p:clrMapOvr>
  <p:transition spd="med"/>
</p:sld>
</file>

<file path=ppt/theme/theme1.xml><?xml version="1.0" encoding="utf-8"?>
<a:theme xmlns:a="http://schemas.openxmlformats.org/drawingml/2006/main" name="Retrospect">
  <a:themeElements>
    <a:clrScheme name="Retrospect">
      <a:dk1>
        <a:srgbClr val="000000"/>
      </a:dk1>
      <a:lt1>
        <a:srgbClr val="FFFFFF"/>
      </a:lt1>
      <a:dk2>
        <a:srgbClr val="A7A7A7"/>
      </a:dk2>
      <a:lt2>
        <a:srgbClr val="535353"/>
      </a:lt2>
      <a:accent1>
        <a:srgbClr val="0E487F"/>
      </a:accent1>
      <a:accent2>
        <a:srgbClr val="082847"/>
      </a:accent2>
      <a:accent3>
        <a:srgbClr val="865640"/>
      </a:accent3>
      <a:accent4>
        <a:srgbClr val="9B8357"/>
      </a:accent4>
      <a:accent5>
        <a:srgbClr val="C2BC80"/>
      </a:accent5>
      <a:accent6>
        <a:srgbClr val="94A088"/>
      </a:accent6>
      <a:hlink>
        <a:srgbClr val="0000FF"/>
      </a:hlink>
      <a:folHlink>
        <a:srgbClr val="FF00FF"/>
      </a:folHlink>
    </a:clrScheme>
    <a:fontScheme name="Retrospect">
      <a:majorFont>
        <a:latin typeface="Helvetica"/>
        <a:ea typeface="Helvetica"/>
        <a:cs typeface="Helvetica"/>
      </a:majorFont>
      <a:minorFont>
        <a:latin typeface="Calibri"/>
        <a:ea typeface="Calibri"/>
        <a:cs typeface="Calibri"/>
      </a:minorFont>
    </a:fontScheme>
    <a:fmtScheme name="Retrospec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2700000" rotWithShape="0">
              <a:srgbClr val="000000">
                <a:alpha val="60000"/>
              </a:srgbClr>
            </a:outerShdw>
          </a:effectLst>
        </a:effectStyle>
        <a:effectStyle>
          <a:effectLst>
            <a:outerShdw blurRad="38100" dist="25400" dir="2700000" rotWithShape="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flat">
          <a:solidFill>
            <a:schemeClr val="accent1"/>
          </a:solidFill>
          <a:prstDash val="solid"/>
          <a:round/>
        </a:ln>
        <a:effectLst>
          <a:outerShdw blurRad="38100" dist="25400" dir="2700000" rotWithShape="0">
            <a:srgbClr val="000000">
              <a:alpha val="60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587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Retrospect">
  <a:themeElements>
    <a:clrScheme name="Retrospect">
      <a:dk1>
        <a:srgbClr val="000000"/>
      </a:dk1>
      <a:lt1>
        <a:srgbClr val="FFFFFF"/>
      </a:lt1>
      <a:dk2>
        <a:srgbClr val="A7A7A7"/>
      </a:dk2>
      <a:lt2>
        <a:srgbClr val="535353"/>
      </a:lt2>
      <a:accent1>
        <a:srgbClr val="0E487F"/>
      </a:accent1>
      <a:accent2>
        <a:srgbClr val="082847"/>
      </a:accent2>
      <a:accent3>
        <a:srgbClr val="865640"/>
      </a:accent3>
      <a:accent4>
        <a:srgbClr val="9B8357"/>
      </a:accent4>
      <a:accent5>
        <a:srgbClr val="C2BC80"/>
      </a:accent5>
      <a:accent6>
        <a:srgbClr val="94A088"/>
      </a:accent6>
      <a:hlink>
        <a:srgbClr val="0000FF"/>
      </a:hlink>
      <a:folHlink>
        <a:srgbClr val="FF00FF"/>
      </a:folHlink>
    </a:clrScheme>
    <a:fontScheme name="Retrospect">
      <a:majorFont>
        <a:latin typeface="Helvetica"/>
        <a:ea typeface="Helvetica"/>
        <a:cs typeface="Helvetica"/>
      </a:majorFont>
      <a:minorFont>
        <a:latin typeface="Calibri"/>
        <a:ea typeface="Calibri"/>
        <a:cs typeface="Calibri"/>
      </a:minorFont>
    </a:fontScheme>
    <a:fmtScheme name="Retrospec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2700000" rotWithShape="0">
              <a:srgbClr val="000000">
                <a:alpha val="60000"/>
              </a:srgbClr>
            </a:outerShdw>
          </a:effectLst>
        </a:effectStyle>
        <a:effectStyle>
          <a:effectLst>
            <a:outerShdw blurRad="38100" dist="25400" dir="2700000" rotWithShape="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flat">
          <a:solidFill>
            <a:schemeClr val="accent1"/>
          </a:solidFill>
          <a:prstDash val="solid"/>
          <a:round/>
        </a:ln>
        <a:effectLst>
          <a:outerShdw blurRad="38100" dist="25400" dir="2700000" rotWithShape="0">
            <a:srgbClr val="000000">
              <a:alpha val="60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587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6792</TotalTime>
  <Words>3593</Words>
  <Application>Microsoft Macintosh PowerPoint</Application>
  <PresentationFormat>Widescreen</PresentationFormat>
  <Paragraphs>350</Paragraphs>
  <Slides>49</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49</vt:i4>
      </vt:variant>
    </vt:vector>
  </HeadingPairs>
  <TitlesOfParts>
    <vt:vector size="59" baseType="lpstr">
      <vt:lpstr>Arial</vt:lpstr>
      <vt:lpstr>Calibri</vt:lpstr>
      <vt:lpstr>Calibri Light</vt:lpstr>
      <vt:lpstr>Google Sans</vt:lpstr>
      <vt:lpstr>helvetica</vt:lpstr>
      <vt:lpstr>helvetica</vt:lpstr>
      <vt:lpstr>PT Sans</vt:lpstr>
      <vt:lpstr>Roboto</vt:lpstr>
      <vt:lpstr>Wingdings</vt:lpstr>
      <vt:lpstr>Retrospect</vt:lpstr>
      <vt:lpstr>Mind Map of Lecture</vt:lpstr>
      <vt:lpstr>What is Senescence in Physiology?</vt:lpstr>
      <vt:lpstr>Senescence as a Central Hallmark of Aging</vt:lpstr>
      <vt:lpstr>Cellular &amp; Molecular Features of Young &amp; Aged Cells</vt:lpstr>
      <vt:lpstr>Consequences of Cellular Senescence</vt:lpstr>
      <vt:lpstr>Autophagy </vt:lpstr>
      <vt:lpstr>Glymphatic System</vt:lpstr>
      <vt:lpstr>Triggers of cellular senescence and Impaired autophagy</vt:lpstr>
      <vt:lpstr>PowerPoint Presentation</vt:lpstr>
      <vt:lpstr>Interventions in Senescence and Autophagy</vt:lpstr>
      <vt:lpstr>Glymphatic</vt:lpstr>
      <vt:lpstr>Stimulate Autophagy</vt:lpstr>
      <vt:lpstr>Autophagy</vt:lpstr>
      <vt:lpstr>Demyelination </vt:lpstr>
      <vt:lpstr>Interventions in Senescence and Autophagy</vt:lpstr>
      <vt:lpstr>Asian Black Bear</vt:lpstr>
      <vt:lpstr>TUDCA</vt:lpstr>
      <vt:lpstr>     Current clinical trial for Alzheimer's disease  </vt:lpstr>
      <vt:lpstr>PowerPoint Presentation</vt:lpstr>
      <vt:lpstr>Progressive MS</vt:lpstr>
      <vt:lpstr>TUDCA Clinical Trials</vt:lpstr>
      <vt:lpstr>NAD/ Nicotinamide riboside</vt:lpstr>
      <vt:lpstr>PowerPoint Presentation</vt:lpstr>
      <vt:lpstr>Pterostilbene induces autophagy</vt:lpstr>
      <vt:lpstr>PTEROSTILBENE MAY PROTECT NEURONS IN VARIOUS NEURODEGENERATIVE DISORDERS</vt:lpstr>
      <vt:lpstr>Mol Neurobiol  2021 Apr</vt:lpstr>
      <vt:lpstr>Autophagy within the Lungs</vt:lpstr>
      <vt:lpstr>Impaired Autophagy Due to Smoking in COPD</vt:lpstr>
      <vt:lpstr>Lung Senescence</vt:lpstr>
      <vt:lpstr>COPD </vt:lpstr>
      <vt:lpstr>Lupus Coagulation Disorder Anti –Phospo- Lipids</vt:lpstr>
      <vt:lpstr>Biliary dyskinesia </vt:lpstr>
      <vt:lpstr>DIAGNOSIS: MS LESIONS (MRI)</vt:lpstr>
      <vt:lpstr>PowerPoint Presentation</vt:lpstr>
      <vt:lpstr>PowerPoint Presentation</vt:lpstr>
      <vt:lpstr>PowerPoint Presentation</vt:lpstr>
      <vt:lpstr>PowerPoint Presentation</vt:lpstr>
      <vt:lpstr>PowerPoint Presentation</vt:lpstr>
      <vt:lpstr>Cervical Lesion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michael friedman</cp:lastModifiedBy>
  <cp:revision>18</cp:revision>
  <dcterms:modified xsi:type="dcterms:W3CDTF">2024-10-23T17:19:13Z</dcterms:modified>
</cp:coreProperties>
</file>